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274" r:id="rId10"/>
    <p:sldId id="266" r:id="rId11"/>
    <p:sldId id="272" r:id="rId12"/>
    <p:sldId id="273" r:id="rId13"/>
    <p:sldId id="271" r:id="rId14"/>
    <p:sldId id="276" r:id="rId15"/>
    <p:sldId id="275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F2ED-8F52-4E7D-9F69-4A3418EF4BE0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5EEC-6A26-4C9A-8712-574A9645F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0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4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3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101" t="8223" r="6121"/>
          <a:stretch/>
        </p:blipFill>
        <p:spPr>
          <a:xfrm>
            <a:off x="-75583" y="-85200"/>
            <a:ext cx="12343173" cy="694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56000" y="1926252"/>
            <a:ext cx="8280000" cy="21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33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500000" y="4562717"/>
            <a:ext cx="5192000" cy="4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603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552200" y="3570933"/>
            <a:ext cx="70876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089300" y="1726533"/>
            <a:ext cx="2013200" cy="134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552200" y="4613065"/>
            <a:ext cx="7087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l="7494" t="5861" r="4236" b="5869"/>
          <a:stretch/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157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25" name="Google Shape;25;p4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4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5678" t="8865" r="10188" b="6057"/>
          <a:stretch/>
        </p:blipFill>
        <p:spPr>
          <a:xfrm rot="10800000">
            <a:off x="105" y="-77267"/>
            <a:ext cx="12191996" cy="693526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53467" y="621100"/>
            <a:ext cx="4413200" cy="7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53467" y="1825200"/>
            <a:ext cx="4413200" cy="4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636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32" name="Google Shape;32;p5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3;p5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53467" y="1356967"/>
            <a:ext cx="5050400" cy="47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5033" y="2579433"/>
            <a:ext cx="5050400" cy="3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 u="sng"/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1925" t="2739" r="1809" b="1794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02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-85584" y="-42517"/>
            <a:ext cx="12363167" cy="6943039"/>
            <a:chOff x="-100000" y="0"/>
            <a:chExt cx="9272375" cy="5143500"/>
          </a:xfrm>
        </p:grpSpPr>
        <p:pic>
          <p:nvPicPr>
            <p:cNvPr id="40" name="Google Shape;40;p6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6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l="12192" t="10000" r="7807" b="10000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654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46" name="Google Shape;46;p7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7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l="13660" t="10907" r="8147" b="10899"/>
          <a:stretch/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193800" y="1356967"/>
            <a:ext cx="7804400" cy="2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852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8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53" name="Google Shape;53;p8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8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l="13660" t="10907" r="8147" b="10899"/>
          <a:stretch/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960000" y="44375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90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59" name="Google Shape;59;p9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9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3055967" y="1802933"/>
            <a:ext cx="6080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055965" y="3215400"/>
            <a:ext cx="6080000" cy="1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l="347" r="347" b="852"/>
          <a:stretch/>
        </p:blipFill>
        <p:spPr>
          <a:xfrm>
            <a:off x="-42700" y="-85200"/>
            <a:ext cx="12277535" cy="69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21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9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66" name="Google Shape;66;p10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0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t="4436" r="6812" b="2367"/>
          <a:stretch/>
        </p:blipFill>
        <p:spPr>
          <a:xfrm rot="10800000" flipH="1">
            <a:off x="-43183" y="-24293"/>
            <a:ext cx="12278368" cy="6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950933" y="624133"/>
            <a:ext cx="51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5950933" y="2511667"/>
            <a:ext cx="5189600" cy="3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953467" y="713400"/>
            <a:ext cx="4320800" cy="5431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1645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74" name="Google Shape;74;p11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1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347" r="347" b="852"/>
          <a:stretch/>
        </p:blipFill>
        <p:spPr>
          <a:xfrm rot="10800000" flipH="1">
            <a:off x="-42700" y="-85200"/>
            <a:ext cx="12277535" cy="69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768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449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82" name="Google Shape;82;p13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3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3891" t="3891" r="3882" b="3882"/>
          <a:stretch/>
        </p:blipFill>
        <p:spPr>
          <a:xfrm>
            <a:off x="-76099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589200" y="4432817"/>
            <a:ext cx="901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89200" y="1823597"/>
            <a:ext cx="9013600" cy="2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279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82800" y="3842333"/>
            <a:ext cx="2994800" cy="5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982800" y="5191235"/>
            <a:ext cx="29948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3"/>
          </p:nvPr>
        </p:nvSpPr>
        <p:spPr>
          <a:xfrm>
            <a:off x="4598600" y="5191235"/>
            <a:ext cx="29948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8217667" y="5191236"/>
            <a:ext cx="29948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4598600" y="3842333"/>
            <a:ext cx="2994800" cy="5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6"/>
          </p:nvPr>
        </p:nvSpPr>
        <p:spPr>
          <a:xfrm>
            <a:off x="8217667" y="3842333"/>
            <a:ext cx="2994800" cy="5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982800" y="4481632"/>
            <a:ext cx="2994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4598600" y="4481627"/>
            <a:ext cx="2994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9"/>
          </p:nvPr>
        </p:nvSpPr>
        <p:spPr>
          <a:xfrm>
            <a:off x="8217667" y="4481628"/>
            <a:ext cx="2994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l="1925" t="2739" r="1809" b="1794"/>
          <a:stretch/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349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5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04" name="Google Shape;104;p15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5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397232" y="2325500"/>
            <a:ext cx="3619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2"/>
          </p:nvPr>
        </p:nvSpPr>
        <p:spPr>
          <a:xfrm>
            <a:off x="2397216" y="2699497"/>
            <a:ext cx="361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3"/>
          </p:nvPr>
        </p:nvSpPr>
        <p:spPr>
          <a:xfrm>
            <a:off x="7612383" y="2699497"/>
            <a:ext cx="361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4"/>
          </p:nvPr>
        </p:nvSpPr>
        <p:spPr>
          <a:xfrm>
            <a:off x="2397200" y="4729168"/>
            <a:ext cx="361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5"/>
          </p:nvPr>
        </p:nvSpPr>
        <p:spPr>
          <a:xfrm>
            <a:off x="7612367" y="4729168"/>
            <a:ext cx="361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6"/>
          </p:nvPr>
        </p:nvSpPr>
        <p:spPr>
          <a:xfrm>
            <a:off x="2397232" y="4358171"/>
            <a:ext cx="3619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7"/>
          </p:nvPr>
        </p:nvSpPr>
        <p:spPr>
          <a:xfrm>
            <a:off x="7612392" y="2325500"/>
            <a:ext cx="3619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8"/>
          </p:nvPr>
        </p:nvSpPr>
        <p:spPr>
          <a:xfrm>
            <a:off x="7612392" y="4358171"/>
            <a:ext cx="3619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-880" r="880"/>
          <a:stretch/>
        </p:blipFill>
        <p:spPr>
          <a:xfrm flipH="1">
            <a:off x="85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975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118" name="Google Shape;118;p16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l="2619" t="-247" b="1315"/>
          <a:stretch/>
        </p:blipFill>
        <p:spPr>
          <a:xfrm rot="10800000" flipH="1">
            <a:off x="1" y="-56665"/>
            <a:ext cx="12192004" cy="696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953467" y="5032033"/>
            <a:ext cx="2955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2"/>
          </p:nvPr>
        </p:nvSpPr>
        <p:spPr>
          <a:xfrm>
            <a:off x="953467" y="5406033"/>
            <a:ext cx="295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3" hasCustomPrompt="1"/>
          </p:nvPr>
        </p:nvSpPr>
        <p:spPr>
          <a:xfrm>
            <a:off x="2149468" y="3932689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"/>
          </p:nvPr>
        </p:nvSpPr>
        <p:spPr>
          <a:xfrm>
            <a:off x="4618200" y="5032033"/>
            <a:ext cx="2955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5"/>
          </p:nvPr>
        </p:nvSpPr>
        <p:spPr>
          <a:xfrm>
            <a:off x="4618200" y="5406033"/>
            <a:ext cx="295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6" hasCustomPrompt="1"/>
          </p:nvPr>
        </p:nvSpPr>
        <p:spPr>
          <a:xfrm>
            <a:off x="5675400" y="3932689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7"/>
          </p:nvPr>
        </p:nvSpPr>
        <p:spPr>
          <a:xfrm>
            <a:off x="8269800" y="5032033"/>
            <a:ext cx="2955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8"/>
          </p:nvPr>
        </p:nvSpPr>
        <p:spPr>
          <a:xfrm>
            <a:off x="8269800" y="5406033"/>
            <a:ext cx="295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 idx="9" hasCustomPrompt="1"/>
          </p:nvPr>
        </p:nvSpPr>
        <p:spPr>
          <a:xfrm>
            <a:off x="9188235" y="3932689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3"/>
          </p:nvPr>
        </p:nvSpPr>
        <p:spPr>
          <a:xfrm>
            <a:off x="2858533" y="2616533"/>
            <a:ext cx="2955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4"/>
          </p:nvPr>
        </p:nvSpPr>
        <p:spPr>
          <a:xfrm>
            <a:off x="2858533" y="2990533"/>
            <a:ext cx="295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15" hasCustomPrompt="1"/>
          </p:nvPr>
        </p:nvSpPr>
        <p:spPr>
          <a:xfrm>
            <a:off x="3915733" y="1517189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16"/>
          </p:nvPr>
        </p:nvSpPr>
        <p:spPr>
          <a:xfrm>
            <a:off x="6377867" y="2616533"/>
            <a:ext cx="29556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7"/>
          </p:nvPr>
        </p:nvSpPr>
        <p:spPr>
          <a:xfrm>
            <a:off x="6377867" y="2990533"/>
            <a:ext cx="2955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18" hasCustomPrompt="1"/>
          </p:nvPr>
        </p:nvSpPr>
        <p:spPr>
          <a:xfrm>
            <a:off x="7435067" y="1517189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78420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7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39" name="Google Shape;139;p17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7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956733" y="3015808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2"/>
          </p:nvPr>
        </p:nvSpPr>
        <p:spPr>
          <a:xfrm>
            <a:off x="4567600" y="3015800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3"/>
          </p:nvPr>
        </p:nvSpPr>
        <p:spPr>
          <a:xfrm>
            <a:off x="8178464" y="3015800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4"/>
          </p:nvPr>
        </p:nvSpPr>
        <p:spPr>
          <a:xfrm>
            <a:off x="956733" y="5498267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5"/>
          </p:nvPr>
        </p:nvSpPr>
        <p:spPr>
          <a:xfrm>
            <a:off x="4567600" y="5498265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6"/>
          </p:nvPr>
        </p:nvSpPr>
        <p:spPr>
          <a:xfrm>
            <a:off x="8178464" y="5498265"/>
            <a:ext cx="30568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7"/>
          </p:nvPr>
        </p:nvSpPr>
        <p:spPr>
          <a:xfrm>
            <a:off x="956733" y="2540600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8"/>
          </p:nvPr>
        </p:nvSpPr>
        <p:spPr>
          <a:xfrm>
            <a:off x="4567600" y="2540600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9"/>
          </p:nvPr>
        </p:nvSpPr>
        <p:spPr>
          <a:xfrm>
            <a:off x="8178464" y="2540600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13"/>
          </p:nvPr>
        </p:nvSpPr>
        <p:spPr>
          <a:xfrm>
            <a:off x="956733" y="5016932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4"/>
          </p:nvPr>
        </p:nvSpPr>
        <p:spPr>
          <a:xfrm>
            <a:off x="4567600" y="5016928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15"/>
          </p:nvPr>
        </p:nvSpPr>
        <p:spPr>
          <a:xfrm>
            <a:off x="8178464" y="5016928"/>
            <a:ext cx="30568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l="13660" t="10907" r="8147" b="10899"/>
          <a:stretch/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940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8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57" name="Google Shape;157;p18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8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l="3967" t="1915" r="3967" b="6012"/>
          <a:stretch/>
        </p:blipFill>
        <p:spPr>
          <a:xfrm rot="10800000" flipH="1">
            <a:off x="-43183" y="-24293"/>
            <a:ext cx="12278368" cy="6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689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9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63" name="Google Shape;163;p19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9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l="1925" t="2739" r="1809" b="1794"/>
          <a:stretch/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18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1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85500" y="-85200"/>
            <a:ext cx="12363167" cy="6943039"/>
            <a:chOff x="-100000" y="0"/>
            <a:chExt cx="9272375" cy="5143500"/>
          </a:xfrm>
        </p:grpSpPr>
        <p:pic>
          <p:nvPicPr>
            <p:cNvPr id="169" name="Google Shape;169;p20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0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66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3460600" y="780867"/>
            <a:ext cx="5270800" cy="1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3460600" y="2079607"/>
            <a:ext cx="52708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3460600" y="4469167"/>
            <a:ext cx="52708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600" b="1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600" b="1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600" b="1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 b="1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1275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1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77" name="Google Shape;177;p21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1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l="2619" t="1304" b="1314"/>
          <a:stretch/>
        </p:blipFill>
        <p:spPr>
          <a:xfrm rot="10800000">
            <a:off x="1" y="-56666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5961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-85516" y="-56800"/>
            <a:ext cx="12363167" cy="6971600"/>
            <a:chOff x="-100000" y="0"/>
            <a:chExt cx="9272375" cy="5228700"/>
          </a:xfrm>
        </p:grpSpPr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/>
            </a:blip>
            <a:srcRect t="7784" b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2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800" y="-48226"/>
            <a:ext cx="12363469" cy="6954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38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1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2381-3332-49C7-BA50-1B7CE41944C3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EB182-6393-44C1-B807-3A94CA71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3852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1956000" y="411489"/>
            <a:ext cx="8280000" cy="21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r-TR" b="0" dirty="0" smtClean="0"/>
              <a:t>CS491- 492</a:t>
            </a:r>
            <a:br>
              <a:rPr lang="tr-TR" b="0" dirty="0" smtClean="0"/>
            </a:br>
            <a:r>
              <a:rPr lang="en-US" b="0" dirty="0" smtClean="0"/>
              <a:t>Progress</a:t>
            </a:r>
            <a:r>
              <a:rPr lang="tr-TR" b="0" dirty="0" smtClean="0"/>
              <a:t> Meeting 1</a:t>
            </a:r>
            <a:endParaRPr dirty="0"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3500000" y="4737660"/>
            <a:ext cx="5192000" cy="43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r-TR" b="1" i="1" dirty="0" err="1" smtClean="0"/>
              <a:t>Fennec</a:t>
            </a:r>
            <a:r>
              <a:rPr lang="tr-TR" b="1" i="1" dirty="0" smtClean="0"/>
              <a:t> </a:t>
            </a:r>
            <a:r>
              <a:rPr lang="tr-TR" b="1" i="1" dirty="0" err="1" smtClean="0"/>
              <a:t>Radio</a:t>
            </a:r>
            <a:endParaRPr b="1" i="1" dirty="0"/>
          </a:p>
        </p:txBody>
      </p:sp>
      <p:sp>
        <p:nvSpPr>
          <p:cNvPr id="197" name="Google Shape;197;p26"/>
          <p:cNvSpPr/>
          <p:nvPr/>
        </p:nvSpPr>
        <p:spPr>
          <a:xfrm>
            <a:off x="2245800" y="5634135"/>
            <a:ext cx="7700400" cy="18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199288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197;p26"/>
          <p:cNvSpPr/>
          <p:nvPr/>
        </p:nvSpPr>
        <p:spPr>
          <a:xfrm>
            <a:off x="2245800" y="2727861"/>
            <a:ext cx="7700400" cy="18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077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/>
          <a:srcRect l="11025" t="15755" r="12821" b="20883"/>
          <a:stretch/>
        </p:blipFill>
        <p:spPr>
          <a:xfrm>
            <a:off x="1320185" y="1528764"/>
            <a:ext cx="9573065" cy="4480324"/>
          </a:xfrm>
          <a:prstGeom prst="rect">
            <a:avLst/>
          </a:prstGeom>
        </p:spPr>
      </p:pic>
      <p:sp>
        <p:nvSpPr>
          <p:cNvPr id="7" name="Alt Başlık 2"/>
          <p:cNvSpPr>
            <a:spLocks noGrp="1"/>
          </p:cNvSpPr>
          <p:nvPr>
            <p:ph type="subTitle" idx="1"/>
          </p:nvPr>
        </p:nvSpPr>
        <p:spPr>
          <a:xfrm>
            <a:off x="0" y="6116745"/>
            <a:ext cx="12192000" cy="5184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twitchtracker.com/languages/Turkish.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3" y="1288762"/>
            <a:ext cx="5887855" cy="495236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64" y="1288762"/>
            <a:ext cx="5983682" cy="4952365"/>
          </a:xfrm>
          <a:prstGeom prst="rect">
            <a:avLst/>
          </a:prstGeom>
        </p:spPr>
      </p:pic>
      <p:sp>
        <p:nvSpPr>
          <p:cNvPr id="7" name="Alt Başlık 2"/>
          <p:cNvSpPr>
            <a:spLocks noGrp="1"/>
          </p:cNvSpPr>
          <p:nvPr>
            <p:ph type="subTitle" idx="1"/>
          </p:nvPr>
        </p:nvSpPr>
        <p:spPr>
          <a:xfrm>
            <a:off x="0" y="6241127"/>
            <a:ext cx="12192000" cy="518400"/>
          </a:xfrm>
        </p:spPr>
        <p:txBody>
          <a:bodyPr/>
          <a:lstStyle/>
          <a:p>
            <a:r>
              <a:rPr lang="tr-TR" dirty="0" err="1" smtClean="0"/>
              <a:t>October</a:t>
            </a:r>
            <a:r>
              <a:rPr lang="tr-TR" dirty="0"/>
              <a:t> 2024 (https://</a:t>
            </a:r>
            <a:r>
              <a:rPr lang="tr-TR" dirty="0" smtClean="0"/>
              <a:t>www.twitchmetrics.net/kick_channels/popularity?lang=Turkish)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4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5" y="281416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51" y="1081576"/>
            <a:ext cx="8186932" cy="5137576"/>
          </a:xfrm>
          <a:prstGeom prst="rect">
            <a:avLst/>
          </a:prstGeom>
        </p:spPr>
      </p:pic>
      <p:sp>
        <p:nvSpPr>
          <p:cNvPr id="7" name="Alt Başlık 2"/>
          <p:cNvSpPr>
            <a:spLocks noGrp="1"/>
          </p:cNvSpPr>
          <p:nvPr>
            <p:ph type="subTitle" idx="1"/>
          </p:nvPr>
        </p:nvSpPr>
        <p:spPr>
          <a:xfrm>
            <a:off x="1288198" y="6127712"/>
            <a:ext cx="9637038" cy="521669"/>
          </a:xfrm>
        </p:spPr>
        <p:txBody>
          <a:bodyPr/>
          <a:lstStyle/>
          <a:p>
            <a:r>
              <a:rPr lang="tr-TR" sz="2000" dirty="0" err="1" smtClean="0"/>
              <a:t>Weekly</a:t>
            </a:r>
            <a:r>
              <a:rPr lang="tr-TR" sz="2000" dirty="0"/>
              <a:t> Youtube Live </a:t>
            </a:r>
            <a:r>
              <a:rPr lang="tr-TR" sz="2000" dirty="0" smtClean="0"/>
              <a:t>TR</a:t>
            </a:r>
          </a:p>
          <a:p>
            <a:r>
              <a:rPr lang="tr-TR" sz="2000" dirty="0" smtClean="0"/>
              <a:t> </a:t>
            </a:r>
            <a:r>
              <a:rPr lang="tr-TR" sz="2000" dirty="0"/>
              <a:t>(https://</a:t>
            </a:r>
            <a:r>
              <a:rPr lang="tr-TR" sz="2000" dirty="0" smtClean="0"/>
              <a:t>playboard.co/en/chart/live/most-watched-all-videos-in-turkey-weekly)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73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r>
              <a:rPr lang="tr-TR" dirty="0" smtClean="0"/>
              <a:t> !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Alt Başlık 3"/>
          <p:cNvSpPr>
            <a:spLocks noGrp="1"/>
          </p:cNvSpPr>
          <p:nvPr>
            <p:ph type="subTitle" idx="1"/>
          </p:nvPr>
        </p:nvSpPr>
        <p:spPr>
          <a:xfrm>
            <a:off x="529436" y="1154046"/>
            <a:ext cx="11154564" cy="5866513"/>
          </a:xfrm>
        </p:spPr>
        <p:txBody>
          <a:bodyPr/>
          <a:lstStyle/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More Americans listen to the radio </a:t>
            </a:r>
            <a:r>
              <a:rPr lang="en-US" sz="1800" b="1" dirty="0"/>
              <a:t>than use Facebook</a:t>
            </a:r>
            <a:r>
              <a:rPr lang="en-US" sz="1800" dirty="0"/>
              <a:t> each week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b="1" u="sng" dirty="0"/>
              <a:t>55% of Gen Z in the U.S. listen to AM/FM radio every day</a:t>
            </a:r>
            <a:r>
              <a:rPr lang="en-US" sz="1800" b="1" u="sng" dirty="0" smtClean="0"/>
              <a:t>.</a:t>
            </a:r>
            <a:endParaRPr lang="tr-TR" sz="1800" b="1" u="sng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b="1" u="sng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Adults listen to </a:t>
            </a:r>
            <a:r>
              <a:rPr lang="en-US" sz="1800" b="1" dirty="0"/>
              <a:t>104 minutes</a:t>
            </a:r>
            <a:r>
              <a:rPr lang="en-US" sz="1800" dirty="0"/>
              <a:t> of radio per day, 12.2 hours per week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Radio industry sees growth through smart speakers and </a:t>
            </a:r>
            <a:r>
              <a:rPr lang="en-US" sz="1800" b="1" u="sng" dirty="0"/>
              <a:t>online listening</a:t>
            </a:r>
            <a:r>
              <a:rPr lang="en-US" sz="1800" b="1" dirty="0" smtClean="0"/>
              <a:t>.</a:t>
            </a:r>
            <a:endParaRPr lang="tr-TR" sz="1800" b="1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b="1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b="1" dirty="0"/>
              <a:t>100 million</a:t>
            </a:r>
            <a:r>
              <a:rPr lang="en-US" sz="1800" dirty="0"/>
              <a:t> Americans own a smart speaker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Radio holds the highest share of collective </a:t>
            </a:r>
            <a:r>
              <a:rPr lang="en-US" sz="1800" b="1" dirty="0"/>
              <a:t>trust</a:t>
            </a:r>
            <a:r>
              <a:rPr lang="en-US" sz="1800" dirty="0"/>
              <a:t> across all advertising channels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b="1" u="sng" dirty="0"/>
              <a:t>77% of listeners would try a brand or product endorsed by their favorite radio personality</a:t>
            </a:r>
            <a:r>
              <a:rPr lang="en-US" sz="1800" b="1" u="sng" dirty="0" smtClean="0"/>
              <a:t>.</a:t>
            </a:r>
            <a:endParaRPr lang="tr-TR" sz="1800" b="1" u="sng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b="1" u="sng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It takes 2.4 days on average for audio ad listeners to </a:t>
            </a:r>
            <a:r>
              <a:rPr lang="en-US" sz="1800" b="1" dirty="0"/>
              <a:t>take an action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b="1" u="sng" dirty="0"/>
              <a:t>Global radio ad spend is a $36.1 billion a year market</a:t>
            </a:r>
            <a:r>
              <a:rPr lang="en-US" sz="1800" b="1" u="sng" dirty="0" smtClean="0"/>
              <a:t>.</a:t>
            </a:r>
            <a:endParaRPr lang="tr-TR" sz="1800" b="1" u="sng" dirty="0" smtClean="0"/>
          </a:p>
          <a:p>
            <a:pPr marL="596900" indent="-457200" algn="l">
              <a:buFont typeface="+mj-lt"/>
              <a:buAutoNum type="arabicPeriod"/>
            </a:pPr>
            <a:endParaRPr lang="tr-TR" sz="1800" b="1" u="sng" dirty="0"/>
          </a:p>
          <a:p>
            <a:pPr marL="139700" indent="0" algn="l"/>
            <a:r>
              <a:rPr lang="tr-TR" sz="1800" dirty="0" smtClean="0"/>
              <a:t>(</a:t>
            </a:r>
            <a:r>
              <a:rPr lang="en-US" sz="1800" dirty="0" smtClean="0"/>
              <a:t>https</a:t>
            </a:r>
            <a:r>
              <a:rPr lang="en-US" sz="1800" dirty="0"/>
              <a:t>://musicalpursuits.com/radio</a:t>
            </a:r>
            <a:r>
              <a:rPr lang="en-US" sz="1800" dirty="0" smtClean="0"/>
              <a:t>/</a:t>
            </a:r>
            <a:r>
              <a:rPr lang="tr-TR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071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249382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r>
              <a:rPr lang="tr-TR" dirty="0" smtClean="0"/>
              <a:t> !!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6" y="1233200"/>
            <a:ext cx="4261284" cy="5150816"/>
          </a:xfrm>
          <a:prstGeom prst="rect">
            <a:avLst/>
          </a:prstGeom>
        </p:spPr>
      </p:pic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-526467" y="6384016"/>
            <a:ext cx="6373090" cy="454272"/>
          </a:xfrm>
        </p:spPr>
        <p:txBody>
          <a:bodyPr/>
          <a:lstStyle/>
          <a:p>
            <a:pPr marL="139700" indent="0"/>
            <a:r>
              <a:rPr lang="en-US" sz="1800"/>
              <a:t>https://riak.com.tr/evren-degerleri</a:t>
            </a:r>
            <a:endParaRPr lang="en-US" sz="1800" dirty="0"/>
          </a:p>
        </p:txBody>
      </p:sp>
      <p:sp>
        <p:nvSpPr>
          <p:cNvPr id="7" name="Alt Başlık 3"/>
          <p:cNvSpPr txBox="1">
            <a:spLocks/>
          </p:cNvSpPr>
          <p:nvPr/>
        </p:nvSpPr>
        <p:spPr>
          <a:xfrm>
            <a:off x="5310909" y="1233200"/>
            <a:ext cx="6373090" cy="515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133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/>
              <a:t>Radio is still a very largely used tool in </a:t>
            </a:r>
            <a:r>
              <a:rPr lang="en-US" sz="1800" kern="0" dirty="0" err="1" smtClean="0"/>
              <a:t>Turkiye</a:t>
            </a:r>
            <a:r>
              <a:rPr lang="en-US" sz="1800" kern="0" dirty="0" smtClean="0"/>
              <a:t>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sz="1800" kern="0" dirty="0" smtClean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/>
              <a:t>Our advantage is</a:t>
            </a:r>
            <a:r>
              <a:rPr lang="tr-TR" sz="1800" kern="0" dirty="0" smtClean="0"/>
              <a:t>,</a:t>
            </a:r>
            <a:r>
              <a:rPr lang="en-US" sz="1800" kern="0" dirty="0" smtClean="0"/>
              <a:t> we are not only focusing on the younger generations but also the older generations which still has a big market potential with the most listeners. All thanks to name</a:t>
            </a:r>
            <a:r>
              <a:rPr lang="tr-TR" sz="1800" kern="0" dirty="0" smtClean="0"/>
              <a:t>: </a:t>
            </a:r>
            <a:r>
              <a:rPr lang="tr-TR" sz="1800" u="sng" kern="0" dirty="0" err="1" smtClean="0">
                <a:latin typeface="+mj-lt"/>
              </a:rPr>
              <a:t>Radio</a:t>
            </a:r>
            <a:r>
              <a:rPr lang="en-US" sz="1800" kern="0" dirty="0" smtClean="0"/>
              <a:t>.</a:t>
            </a:r>
            <a:endParaRPr lang="tr-TR" sz="1800" kern="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tr-TR" sz="1800" kern="0" dirty="0" smtClean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/>
              <a:t>It is an old technology at the end of the day and we are mixing it with the recent </a:t>
            </a:r>
            <a:r>
              <a:rPr lang="tr-TR" sz="1800" kern="0" dirty="0" smtClean="0"/>
              <a:t>t</a:t>
            </a:r>
            <a:r>
              <a:rPr lang="en-US" sz="1800" kern="0" dirty="0" err="1" smtClean="0"/>
              <a:t>echnologies</a:t>
            </a:r>
            <a:r>
              <a:rPr lang="en-US" sz="1800" kern="0" dirty="0" smtClean="0"/>
              <a:t> like streaming</a:t>
            </a:r>
            <a:r>
              <a:rPr lang="tr-TR" sz="1800" kern="0" dirty="0" smtClean="0"/>
              <a:t>.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tr-TR" sz="1800" kern="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/>
              <a:t>Therefore, we believe that this project is innovative and has lots of potential.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35014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Business Model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611247"/>
            <a:ext cx="11154564" cy="4567880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dirty="0" err="1" smtClean="0"/>
              <a:t>Individuals</a:t>
            </a:r>
            <a:r>
              <a:rPr lang="tr-TR" dirty="0" smtClean="0"/>
              <a:t>: </a:t>
            </a:r>
            <a:r>
              <a:rPr lang="tr-TR" dirty="0" err="1" smtClean="0"/>
              <a:t>Freemium</a:t>
            </a:r>
            <a:endParaRPr lang="tr-TR" dirty="0" smtClean="0"/>
          </a:p>
          <a:p>
            <a:pPr algn="l"/>
            <a:endParaRPr lang="tr-TR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Donating or subscribing with a price is going to be possible for your favorite streamer</a:t>
            </a:r>
            <a:r>
              <a:rPr lang="tr-TR" dirty="0" smtClean="0"/>
              <a:t>.</a:t>
            </a:r>
            <a:endParaRPr lang="tr-TR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A </a:t>
            </a:r>
            <a:r>
              <a:rPr lang="tr-TR" dirty="0" err="1" smtClean="0"/>
              <a:t>radio</a:t>
            </a:r>
            <a:r>
              <a:rPr lang="tr-TR" dirty="0" smtClean="0"/>
              <a:t> </a:t>
            </a:r>
            <a:r>
              <a:rPr lang="tr-TR" dirty="0" err="1" smtClean="0"/>
              <a:t>classic</a:t>
            </a:r>
            <a:r>
              <a:rPr lang="tr-TR" dirty="0" smtClean="0"/>
              <a:t>; </a:t>
            </a:r>
            <a:r>
              <a:rPr lang="tr-TR" dirty="0" err="1" smtClean="0"/>
              <a:t>small</a:t>
            </a:r>
            <a:r>
              <a:rPr lang="tr-TR" dirty="0" smtClean="0"/>
              <a:t> ad </a:t>
            </a:r>
            <a:r>
              <a:rPr lang="tr-TR" dirty="0" err="1" smtClean="0"/>
              <a:t>breaks</a:t>
            </a:r>
            <a:r>
              <a:rPr lang="tr-TR" dirty="0" smtClean="0"/>
              <a:t> is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profitable</a:t>
            </a:r>
            <a:r>
              <a:rPr lang="tr-TR" dirty="0" smtClean="0"/>
              <a:t> as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perfect</a:t>
            </a:r>
            <a:r>
              <a:rPr lang="tr-TR" dirty="0" smtClean="0"/>
              <a:t> </a:t>
            </a:r>
            <a:r>
              <a:rPr lang="tr-TR" dirty="0" err="1" smtClean="0"/>
              <a:t>ratio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price</a:t>
            </a:r>
            <a:r>
              <a:rPr lang="tr-TR" dirty="0" smtClean="0"/>
              <a:t>/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amond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media</a:t>
            </a:r>
            <a:r>
              <a:rPr lang="tr-TR" dirty="0" smtClean="0"/>
              <a:t> </a:t>
            </a:r>
            <a:r>
              <a:rPr lang="tr-TR" dirty="0" err="1" smtClean="0"/>
              <a:t>organs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What Your Handshake Says About You - AskM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54" y="3898953"/>
            <a:ext cx="5384405" cy="26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err="1" smtClean="0"/>
              <a:t>Go-to</a:t>
            </a:r>
            <a:r>
              <a:rPr lang="tr-TR" dirty="0" smtClean="0"/>
              <a:t> Market </a:t>
            </a:r>
            <a:r>
              <a:rPr lang="tr-TR" dirty="0" err="1" smtClean="0"/>
              <a:t>Strategy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114127" y="1472568"/>
            <a:ext cx="11154564" cy="4567880"/>
          </a:xfrm>
        </p:spPr>
        <p:txBody>
          <a:bodyPr/>
          <a:lstStyle/>
          <a:p>
            <a:pPr algn="l"/>
            <a:r>
              <a:rPr lang="tr-TR" dirty="0" smtClean="0"/>
              <a:t>	A</a:t>
            </a:r>
            <a:r>
              <a:rPr lang="en-US" dirty="0" err="1" smtClean="0"/>
              <a:t>cquire</a:t>
            </a:r>
            <a:r>
              <a:rPr lang="en-US" dirty="0" smtClean="0"/>
              <a:t> customers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en-US" dirty="0" smtClean="0"/>
              <a:t> social </a:t>
            </a:r>
            <a:r>
              <a:rPr lang="en-US" dirty="0"/>
              <a:t>media, direct </a:t>
            </a:r>
            <a:r>
              <a:rPr lang="tr-TR" dirty="0" err="1" smtClean="0"/>
              <a:t>contact</a:t>
            </a:r>
            <a:r>
              <a:rPr lang="en-US" dirty="0" smtClean="0"/>
              <a:t>, </a:t>
            </a:r>
            <a:r>
              <a:rPr lang="en-US" dirty="0"/>
              <a:t>content </a:t>
            </a:r>
            <a:r>
              <a:rPr lang="en-US" dirty="0" smtClean="0"/>
              <a:t>marketing</a:t>
            </a:r>
            <a:r>
              <a:rPr lang="tr-TR" dirty="0" smtClean="0"/>
              <a:t>, </a:t>
            </a:r>
            <a:r>
              <a:rPr lang="tr-TR" dirty="0" err="1" smtClean="0"/>
              <a:t>making</a:t>
            </a:r>
            <a:r>
              <a:rPr lang="tr-TR" dirty="0" smtClean="0"/>
              <a:t> </a:t>
            </a:r>
            <a:r>
              <a:rPr lang="tr-TR" dirty="0" err="1" smtClean="0"/>
              <a:t>events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giving</a:t>
            </a:r>
            <a:r>
              <a:rPr lang="tr-TR" dirty="0" smtClean="0"/>
              <a:t> </a:t>
            </a:r>
            <a:r>
              <a:rPr lang="tr-TR" dirty="0" err="1" smtClean="0"/>
              <a:t>prizes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school</a:t>
            </a:r>
            <a:r>
              <a:rPr lang="tr-TR" dirty="0" smtClean="0"/>
              <a:t>, </a:t>
            </a:r>
            <a:r>
              <a:rPr lang="en-US" dirty="0" smtClean="0"/>
              <a:t>conferences</a:t>
            </a:r>
            <a:r>
              <a:rPr lang="tr-TR" dirty="0" smtClean="0"/>
              <a:t> </a:t>
            </a:r>
            <a:r>
              <a:rPr lang="tr-TR" dirty="0" err="1" smtClean="0"/>
              <a:t>etc</a:t>
            </a:r>
            <a:r>
              <a:rPr lang="tr-TR" dirty="0" smtClean="0"/>
              <a:t>.</a:t>
            </a:r>
          </a:p>
          <a:p>
            <a:pPr algn="l"/>
            <a:endParaRPr lang="tr-TR" dirty="0"/>
          </a:p>
          <a:p>
            <a:pPr algn="l"/>
            <a:r>
              <a:rPr lang="tr-TR" dirty="0" smtClean="0"/>
              <a:t>	</a:t>
            </a:r>
            <a:r>
              <a:rPr lang="tr-TR" dirty="0" err="1" smtClean="0"/>
              <a:t>Givi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ads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traditional</a:t>
            </a:r>
            <a:r>
              <a:rPr lang="tr-TR" dirty="0" smtClean="0"/>
              <a:t> </a:t>
            </a:r>
            <a:r>
              <a:rPr lang="tr-TR" dirty="0" err="1" smtClean="0"/>
              <a:t>radios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6" y="3288889"/>
            <a:ext cx="4394256" cy="293536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612" y="3288889"/>
            <a:ext cx="4650079" cy="29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9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err="1" smtClean="0"/>
              <a:t>Roadmap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Yuvarlatılmış Dikdörtgen 2"/>
          <p:cNvSpPr/>
          <p:nvPr/>
        </p:nvSpPr>
        <p:spPr>
          <a:xfrm>
            <a:off x="529436" y="1399454"/>
            <a:ext cx="2142836" cy="1477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further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diagrams</a:t>
            </a:r>
            <a:r>
              <a:rPr lang="tr-TR" dirty="0" smtClean="0"/>
              <a:t>. Write </a:t>
            </a:r>
            <a:r>
              <a:rPr lang="tr-TR" dirty="0" err="1" smtClean="0"/>
              <a:t>wanted</a:t>
            </a:r>
            <a:r>
              <a:rPr lang="tr-TR" dirty="0" smtClean="0"/>
              <a:t> </a:t>
            </a:r>
            <a:r>
              <a:rPr lang="tr-TR" dirty="0" err="1" smtClean="0"/>
              <a:t>reports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9" name="Yuvarlatılmış Dikdörtgen 8"/>
          <p:cNvSpPr/>
          <p:nvPr/>
        </p:nvSpPr>
        <p:spPr>
          <a:xfrm>
            <a:off x="3413327" y="2334709"/>
            <a:ext cx="2142836" cy="1477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demo</a:t>
            </a:r>
            <a:r>
              <a:rPr lang="tr-TR" dirty="0" smtClean="0"/>
              <a:t> </a:t>
            </a:r>
            <a:r>
              <a:rPr lang="tr-TR" dirty="0" err="1" smtClean="0"/>
              <a:t>until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end</a:t>
            </a:r>
            <a:r>
              <a:rPr lang="tr-TR" dirty="0" smtClean="0"/>
              <a:t> of Fall 2025.</a:t>
            </a:r>
            <a:endParaRPr lang="en-US" dirty="0"/>
          </a:p>
        </p:txBody>
      </p:sp>
      <p:sp>
        <p:nvSpPr>
          <p:cNvPr id="10" name="Yuvarlatılmış Dikdörtgen 9"/>
          <p:cNvSpPr/>
          <p:nvPr/>
        </p:nvSpPr>
        <p:spPr>
          <a:xfrm>
            <a:off x="6417617" y="3634654"/>
            <a:ext cx="2142836" cy="1477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full</a:t>
            </a:r>
            <a:r>
              <a:rPr lang="tr-TR" dirty="0" smtClean="0"/>
              <a:t> </a:t>
            </a:r>
            <a:r>
              <a:rPr lang="tr-TR" dirty="0" err="1" smtClean="0"/>
              <a:t>product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be </a:t>
            </a:r>
            <a:r>
              <a:rPr lang="tr-TR" dirty="0" err="1" smtClean="0"/>
              <a:t>ready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launch</a:t>
            </a:r>
            <a:r>
              <a:rPr lang="tr-TR" dirty="0" smtClean="0"/>
              <a:t> </a:t>
            </a:r>
            <a:r>
              <a:rPr lang="tr-TR" dirty="0" err="1" smtClean="0"/>
              <a:t>until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end</a:t>
            </a:r>
            <a:r>
              <a:rPr lang="tr-TR" dirty="0" smtClean="0"/>
              <a:t> of Spring 2025.</a:t>
            </a:r>
            <a:endParaRPr lang="en-US" dirty="0"/>
          </a:p>
        </p:txBody>
      </p:sp>
      <p:sp>
        <p:nvSpPr>
          <p:cNvPr id="11" name="Yuvarlatılmış Dikdörtgen 10"/>
          <p:cNvSpPr/>
          <p:nvPr/>
        </p:nvSpPr>
        <p:spPr>
          <a:xfrm>
            <a:off x="9317836" y="4895418"/>
            <a:ext cx="2142836" cy="1477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Be </a:t>
            </a:r>
            <a:r>
              <a:rPr lang="tr-TR" dirty="0" err="1" smtClean="0"/>
              <a:t>ready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next</a:t>
            </a:r>
            <a:r>
              <a:rPr lang="tr-TR" dirty="0" smtClean="0"/>
              <a:t> </a:t>
            </a:r>
            <a:r>
              <a:rPr lang="tr-TR" dirty="0" err="1" smtClean="0"/>
              <a:t>big</a:t>
            </a:r>
            <a:r>
              <a:rPr lang="tr-TR" dirty="0" smtClean="0"/>
              <a:t> step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summer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future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12" name="Sağ Ok 11"/>
          <p:cNvSpPr/>
          <p:nvPr/>
        </p:nvSpPr>
        <p:spPr>
          <a:xfrm rot="1870133">
            <a:off x="2583972" y="2343223"/>
            <a:ext cx="895927" cy="37392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ağ Ok 12"/>
          <p:cNvSpPr/>
          <p:nvPr/>
        </p:nvSpPr>
        <p:spPr>
          <a:xfrm rot="1870133">
            <a:off x="5498597" y="3447690"/>
            <a:ext cx="976582" cy="37392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ağ Ok 13"/>
          <p:cNvSpPr/>
          <p:nvPr/>
        </p:nvSpPr>
        <p:spPr>
          <a:xfrm rot="1007833">
            <a:off x="8491063" y="4925508"/>
            <a:ext cx="895927" cy="37392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err="1" smtClean="0"/>
              <a:t>End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611247"/>
            <a:ext cx="11154564" cy="4567880"/>
          </a:xfrm>
        </p:spPr>
        <p:txBody>
          <a:bodyPr/>
          <a:lstStyle/>
          <a:p>
            <a:r>
              <a:rPr lang="en-US" dirty="0" smtClean="0"/>
              <a:t>We are just looking for</a:t>
            </a:r>
            <a:r>
              <a:rPr lang="en-US" dirty="0" smtClean="0"/>
              <a:t> trust in the project from our advisors and professor</a:t>
            </a:r>
            <a:r>
              <a:rPr lang="tr-TR" dirty="0" smtClean="0"/>
              <a:t>s. 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maybe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credits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companies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Unvan 1"/>
          <p:cNvSpPr>
            <a:spLocks noGrp="1"/>
          </p:cNvSpPr>
          <p:nvPr>
            <p:ph type="title"/>
          </p:nvPr>
        </p:nvSpPr>
        <p:spPr>
          <a:xfrm>
            <a:off x="529436" y="3385127"/>
            <a:ext cx="11154564" cy="2064327"/>
          </a:xfrm>
        </p:spPr>
        <p:txBody>
          <a:bodyPr/>
          <a:lstStyle/>
          <a:p>
            <a:r>
              <a:rPr lang="tr-TR" sz="5400" dirty="0" err="1" smtClean="0">
                <a:solidFill>
                  <a:schemeClr val="accent1"/>
                </a:solidFill>
              </a:rPr>
              <a:t>Thank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you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for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your</a:t>
            </a:r>
            <a:r>
              <a:rPr lang="tr-TR" sz="5400" dirty="0" smtClean="0">
                <a:solidFill>
                  <a:schemeClr val="accent1"/>
                </a:solidFill>
              </a:rPr>
              <a:t> time </a:t>
            </a:r>
            <a:r>
              <a:rPr lang="tr-TR" sz="5400" dirty="0" err="1" smtClean="0">
                <a:solidFill>
                  <a:schemeClr val="accent1"/>
                </a:solidFill>
              </a:rPr>
              <a:t>and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thanks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for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err="1" smtClean="0">
                <a:solidFill>
                  <a:schemeClr val="accent1"/>
                </a:solidFill>
              </a:rPr>
              <a:t>listening</a:t>
            </a:r>
            <a:r>
              <a:rPr lang="tr-TR" sz="5400" dirty="0" smtClean="0">
                <a:solidFill>
                  <a:schemeClr val="accent1"/>
                </a:solidFill>
              </a:rPr>
              <a:t>/</a:t>
            </a:r>
            <a:r>
              <a:rPr lang="tr-TR" sz="5400" dirty="0" err="1" smtClean="0">
                <a:solidFill>
                  <a:schemeClr val="accent1"/>
                </a:solidFill>
              </a:rPr>
              <a:t>reading</a:t>
            </a:r>
            <a:r>
              <a:rPr lang="tr-TR" sz="5400" dirty="0" smtClean="0">
                <a:solidFill>
                  <a:schemeClr val="accent1"/>
                </a:solidFill>
              </a:rPr>
              <a:t> </a:t>
            </a:r>
            <a:r>
              <a:rPr lang="tr-TR" sz="5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err="1" smtClean="0"/>
              <a:t>Table</a:t>
            </a:r>
            <a:r>
              <a:rPr lang="tr-TR" dirty="0" smtClean="0"/>
              <a:t> of </a:t>
            </a:r>
            <a:r>
              <a:rPr lang="tr-TR" dirty="0" err="1" smtClean="0"/>
              <a:t>Contents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611247"/>
            <a:ext cx="11154564" cy="4567880"/>
          </a:xfrm>
        </p:spPr>
        <p:txBody>
          <a:bodyPr/>
          <a:lstStyle/>
          <a:p>
            <a:pPr algn="l"/>
            <a:r>
              <a:rPr lang="en-US" sz="2800" b="1" dirty="0" smtClean="0"/>
              <a:t>1. Introduction</a:t>
            </a:r>
            <a:endParaRPr lang="tr-TR" sz="2800" b="1" dirty="0" smtClean="0"/>
          </a:p>
          <a:p>
            <a:pPr algn="l"/>
            <a:r>
              <a:rPr lang="tr-TR" sz="2800" b="1" dirty="0" smtClean="0"/>
              <a:t>2</a:t>
            </a:r>
            <a:r>
              <a:rPr lang="en-US" sz="2800" b="1" dirty="0" smtClean="0"/>
              <a:t>. Team</a:t>
            </a:r>
            <a:endParaRPr lang="en-US" sz="2800" b="1" dirty="0"/>
          </a:p>
          <a:p>
            <a:pPr algn="l"/>
            <a:r>
              <a:rPr lang="tr-TR" sz="2800" b="1" dirty="0" smtClean="0"/>
              <a:t>3</a:t>
            </a:r>
            <a:r>
              <a:rPr lang="en-US" sz="2800" b="1" dirty="0" smtClean="0"/>
              <a:t>. </a:t>
            </a:r>
            <a:r>
              <a:rPr lang="en-US" sz="2800" b="1" dirty="0"/>
              <a:t>Problem</a:t>
            </a:r>
          </a:p>
          <a:p>
            <a:pPr algn="l"/>
            <a:r>
              <a:rPr lang="tr-TR" sz="2800" b="1" dirty="0" smtClean="0"/>
              <a:t>4</a:t>
            </a:r>
            <a:r>
              <a:rPr lang="en-US" sz="2800" b="1" dirty="0" smtClean="0"/>
              <a:t>. Solution</a:t>
            </a:r>
            <a:endParaRPr lang="tr-TR" sz="2800" b="1" dirty="0" smtClean="0"/>
          </a:p>
          <a:p>
            <a:pPr algn="l"/>
            <a:r>
              <a:rPr lang="tr-TR" sz="2800" b="1" dirty="0" smtClean="0"/>
              <a:t>5</a:t>
            </a:r>
            <a:r>
              <a:rPr lang="en-US" sz="2800" b="1" dirty="0" smtClean="0"/>
              <a:t>. Competition</a:t>
            </a:r>
            <a:endParaRPr lang="en-US" sz="2800" b="1" dirty="0"/>
          </a:p>
          <a:p>
            <a:pPr algn="l"/>
            <a:r>
              <a:rPr lang="tr-TR" sz="2800" b="1" dirty="0" smtClean="0"/>
              <a:t>6</a:t>
            </a:r>
            <a:r>
              <a:rPr lang="en-US" sz="2800" b="1" dirty="0" smtClean="0"/>
              <a:t>. </a:t>
            </a:r>
            <a:r>
              <a:rPr lang="en-US" sz="2800" b="1" dirty="0"/>
              <a:t>Market Opportunity</a:t>
            </a:r>
          </a:p>
          <a:p>
            <a:pPr algn="l"/>
            <a:r>
              <a:rPr lang="tr-TR" sz="2800" b="1" dirty="0" smtClean="0"/>
              <a:t>7</a:t>
            </a:r>
            <a:r>
              <a:rPr lang="en-US" sz="2800" b="1" dirty="0" smtClean="0"/>
              <a:t>. </a:t>
            </a:r>
            <a:r>
              <a:rPr lang="en-US" sz="2800" b="1" dirty="0"/>
              <a:t>Business </a:t>
            </a:r>
            <a:r>
              <a:rPr lang="en-US" sz="2800" b="1" dirty="0" smtClean="0"/>
              <a:t>Model</a:t>
            </a:r>
            <a:endParaRPr lang="en-US" sz="2800" dirty="0"/>
          </a:p>
          <a:p>
            <a:pPr algn="l"/>
            <a:r>
              <a:rPr lang="tr-TR" sz="2800" b="1" dirty="0" smtClean="0"/>
              <a:t>8</a:t>
            </a:r>
            <a:r>
              <a:rPr lang="en-US" sz="2800" b="1" dirty="0" smtClean="0"/>
              <a:t>. </a:t>
            </a:r>
            <a:r>
              <a:rPr lang="en-US" sz="2800" b="1" dirty="0"/>
              <a:t>Go-to-Market Strategy</a:t>
            </a:r>
          </a:p>
          <a:p>
            <a:pPr algn="l"/>
            <a:r>
              <a:rPr lang="tr-TR" sz="2800" b="1" dirty="0" smtClean="0"/>
              <a:t>9</a:t>
            </a:r>
            <a:r>
              <a:rPr lang="en-US" sz="2800" b="1" dirty="0" smtClean="0"/>
              <a:t>. </a:t>
            </a:r>
            <a:r>
              <a:rPr lang="en-US" sz="2800" b="1" dirty="0"/>
              <a:t>Roadmap</a:t>
            </a:r>
          </a:p>
          <a:p>
            <a:pPr algn="l"/>
            <a:r>
              <a:rPr lang="en-US" sz="2800" b="1" dirty="0" smtClean="0"/>
              <a:t>1</a:t>
            </a:r>
            <a:r>
              <a:rPr lang="tr-TR" sz="2800" b="1" dirty="0" smtClean="0"/>
              <a:t>0</a:t>
            </a:r>
            <a:r>
              <a:rPr lang="en-US" sz="2800" b="1" dirty="0" smtClean="0"/>
              <a:t>. </a:t>
            </a:r>
            <a:r>
              <a:rPr lang="en-US" sz="2800" b="1" dirty="0"/>
              <a:t>Call to </a:t>
            </a:r>
            <a:r>
              <a:rPr lang="en-US" sz="2800" b="1" dirty="0" smtClean="0"/>
              <a:t>Action</a:t>
            </a:r>
            <a:r>
              <a:rPr lang="tr-TR" sz="2800" b="1" dirty="0" smtClean="0"/>
              <a:t> + </a:t>
            </a:r>
            <a:r>
              <a:rPr lang="tr-TR" sz="2800" b="1" dirty="0" err="1" smtClean="0"/>
              <a:t>End</a:t>
            </a:r>
            <a:endParaRPr lang="en-US" sz="2800" b="1" dirty="0"/>
          </a:p>
          <a:p>
            <a:pPr marL="139700" indent="0" algn="l"/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18" y="1491174"/>
            <a:ext cx="4476173" cy="447617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7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err="1" smtClean="0"/>
              <a:t>Introduction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288764"/>
            <a:ext cx="11154564" cy="3807111"/>
          </a:xfrm>
        </p:spPr>
        <p:txBody>
          <a:bodyPr/>
          <a:lstStyle/>
          <a:p>
            <a:r>
              <a:rPr lang="en-US" sz="2000" dirty="0"/>
              <a:t>Welcome to the future of radio! Imagine a radio platform where anyone can become a </a:t>
            </a:r>
            <a:r>
              <a:rPr lang="en-US" sz="2000" dirty="0" smtClean="0"/>
              <a:t>broadcaster</a:t>
            </a:r>
            <a:r>
              <a:rPr lang="tr-TR" sz="2000" dirty="0" smtClean="0"/>
              <a:t>. </a:t>
            </a:r>
          </a:p>
          <a:p>
            <a:endParaRPr lang="tr-TR" sz="2000" b="1" dirty="0"/>
          </a:p>
          <a:p>
            <a:r>
              <a:rPr lang="tr-TR" sz="2000" b="1" dirty="0" err="1" smtClean="0"/>
              <a:t>Fennec</a:t>
            </a:r>
            <a:r>
              <a:rPr lang="en-US" sz="2000" dirty="0" smtClean="0"/>
              <a:t> </a:t>
            </a:r>
            <a:r>
              <a:rPr lang="en-US" sz="2000" dirty="0"/>
              <a:t>empowers users to become broadcasters, host live shows, and even interact with listeners in real </a:t>
            </a:r>
            <a:r>
              <a:rPr lang="en-US" sz="2000" dirty="0" smtClean="0"/>
              <a:t>time</a:t>
            </a:r>
            <a:r>
              <a:rPr lang="tr-TR" sz="2000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</a:t>
            </a:r>
            <a:r>
              <a:rPr lang="tr-TR" sz="2000" dirty="0" err="1" smtClean="0"/>
              <a:t>live-chats</a:t>
            </a:r>
            <a:r>
              <a:rPr lang="tr-TR" sz="2000" dirty="0" smtClean="0"/>
              <a:t> </a:t>
            </a:r>
            <a:r>
              <a:rPr lang="tr-TR" sz="2000" dirty="0" err="1" smtClean="0"/>
              <a:t>or</a:t>
            </a:r>
            <a:r>
              <a:rPr lang="tr-TR" sz="2000" dirty="0" smtClean="0"/>
              <a:t> </a:t>
            </a:r>
            <a:r>
              <a:rPr lang="tr-TR" sz="2000" dirty="0" err="1" smtClean="0"/>
              <a:t>joining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broadcast</a:t>
            </a:r>
            <a:r>
              <a:rPr lang="tr-TR" sz="2000" dirty="0" smtClean="0"/>
              <a:t> in </a:t>
            </a:r>
            <a:r>
              <a:rPr lang="tr-TR" sz="2000" dirty="0" err="1" smtClean="0"/>
              <a:t>real</a:t>
            </a:r>
            <a:r>
              <a:rPr lang="tr-TR" sz="2000" dirty="0" smtClean="0"/>
              <a:t> time</a:t>
            </a:r>
            <a:r>
              <a:rPr lang="en-US" sz="2000" dirty="0" smtClean="0"/>
              <a:t>. </a:t>
            </a:r>
            <a:endParaRPr lang="tr-TR" sz="2000" dirty="0" smtClean="0"/>
          </a:p>
          <a:p>
            <a:endParaRPr lang="tr-TR" sz="2000" dirty="0"/>
          </a:p>
          <a:p>
            <a:r>
              <a:rPr lang="tr-TR" sz="2000" dirty="0" err="1" smtClean="0"/>
              <a:t>Furthermore</a:t>
            </a:r>
            <a:r>
              <a:rPr lang="tr-TR" sz="2000" dirty="0" smtClean="0"/>
              <a:t>, w</a:t>
            </a:r>
            <a:r>
              <a:rPr lang="en-US" sz="2000" dirty="0" err="1" smtClean="0"/>
              <a:t>ith</a:t>
            </a:r>
            <a:r>
              <a:rPr lang="en-US" sz="2000" dirty="0" smtClean="0"/>
              <a:t> </a:t>
            </a:r>
            <a:r>
              <a:rPr lang="en-US" sz="2000" dirty="0"/>
              <a:t>AI-powered DJs that can adapt playlists and engage through interactive polls and events, the platform offers a personalized experience for every listener. Whether it's live chats, listener participation, or AI-driven </a:t>
            </a:r>
            <a:r>
              <a:rPr lang="en-US" sz="2000" dirty="0" smtClean="0"/>
              <a:t>content</a:t>
            </a:r>
            <a:r>
              <a:rPr lang="tr-TR" sz="2000" dirty="0" smtClean="0"/>
              <a:t>.</a:t>
            </a:r>
            <a:r>
              <a:rPr lang="en-US" sz="2000" dirty="0" smtClean="0"/>
              <a:t> </a:t>
            </a:r>
            <a:endParaRPr lang="tr-TR" sz="2000" dirty="0" smtClean="0"/>
          </a:p>
          <a:p>
            <a:endParaRPr lang="tr-TR" sz="2000" dirty="0"/>
          </a:p>
          <a:p>
            <a:r>
              <a:rPr lang="tr-TR" sz="2000" dirty="0" smtClean="0"/>
              <a:t>W</a:t>
            </a:r>
            <a:r>
              <a:rPr lang="en-US" sz="2000" dirty="0" err="1" smtClean="0"/>
              <a:t>e’re</a:t>
            </a:r>
            <a:r>
              <a:rPr lang="en-US" sz="2000" dirty="0" smtClean="0"/>
              <a:t> </a:t>
            </a:r>
            <a:r>
              <a:rPr lang="en-US" sz="2000" dirty="0"/>
              <a:t>transforming traditional radio into a dynamic, engaging, and interactive digital space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colorTemperature colorTemp="10900"/>
                    </a14:imgEffect>
                    <a14:imgEffect>
                      <a14:saturation sat="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8055" y="4898292"/>
            <a:ext cx="1457325" cy="1764227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4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Team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528764"/>
            <a:ext cx="4532091" cy="3570353"/>
          </a:xfrm>
        </p:spPr>
        <p:txBody>
          <a:bodyPr/>
          <a:lstStyle/>
          <a:p>
            <a:pPr marL="139700" indent="0"/>
            <a:r>
              <a:rPr lang="tr-TR" sz="2800" u="sng" dirty="0" smtClean="0"/>
              <a:t>Developers</a:t>
            </a:r>
            <a:endParaRPr lang="tr-TR" sz="2400" u="sng" dirty="0" smtClean="0"/>
          </a:p>
          <a:p>
            <a:pPr marL="139700" indent="0" algn="l"/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Süleyman Yağız Başaran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Hikmet Kaan Oktay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Bartu </a:t>
            </a:r>
            <a:r>
              <a:rPr lang="tr-TR" sz="2400" dirty="0" err="1" smtClean="0"/>
              <a:t>Özyıldırım</a:t>
            </a:r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Emir Feza Çelik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Atakan Keser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400" dirty="0" smtClean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lt Başlık 3"/>
          <p:cNvSpPr txBox="1">
            <a:spLocks/>
          </p:cNvSpPr>
          <p:nvPr/>
        </p:nvSpPr>
        <p:spPr>
          <a:xfrm>
            <a:off x="5597235" y="1528764"/>
            <a:ext cx="5671455" cy="456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133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/>
            <a:r>
              <a:rPr lang="tr-TR" sz="2800" u="sng" kern="0" dirty="0" err="1" smtClean="0"/>
              <a:t>Supervisor</a:t>
            </a:r>
            <a:r>
              <a:rPr lang="tr-TR" sz="2800" u="sng" kern="0" dirty="0" smtClean="0"/>
              <a:t> </a:t>
            </a:r>
            <a:r>
              <a:rPr lang="tr-TR" sz="2800" u="sng" kern="0" dirty="0" err="1" smtClean="0"/>
              <a:t>and</a:t>
            </a:r>
            <a:r>
              <a:rPr lang="tr-TR" sz="2800" u="sng" kern="0" dirty="0" smtClean="0"/>
              <a:t> </a:t>
            </a:r>
            <a:r>
              <a:rPr lang="tr-TR" sz="2800" u="sng" kern="0" dirty="0" err="1" smtClean="0"/>
              <a:t>Innovation</a:t>
            </a:r>
            <a:r>
              <a:rPr lang="tr-TR" sz="2800" u="sng" kern="0" dirty="0" smtClean="0"/>
              <a:t> </a:t>
            </a:r>
            <a:r>
              <a:rPr lang="tr-TR" sz="2800" u="sng" kern="0" dirty="0" err="1" smtClean="0"/>
              <a:t>Expert</a:t>
            </a:r>
            <a:endParaRPr lang="tr-TR" sz="2800" u="sng" kern="0" dirty="0" smtClean="0"/>
          </a:p>
          <a:p>
            <a:pPr marL="139700" indent="0" algn="r"/>
            <a:endParaRPr lang="tr-TR" sz="2400" kern="0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r-TR" sz="2400" kern="0" dirty="0" smtClean="0"/>
              <a:t>Özgür Ulusoy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tr-TR" sz="2400" kern="0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tr-TR" sz="2400" kern="0" dirty="0" smtClean="0"/>
              <a:t>Ali C. Beğen</a:t>
            </a:r>
          </a:p>
        </p:txBody>
      </p:sp>
    </p:spTree>
    <p:extLst>
      <p:ext uri="{BB962C8B-B14F-4D97-AF65-F5344CB8AC3E}">
        <p14:creationId xmlns:p14="http://schemas.microsoft.com/office/powerpoint/2010/main" val="41930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Problem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288764"/>
            <a:ext cx="11154564" cy="4567880"/>
          </a:xfrm>
        </p:spPr>
        <p:txBody>
          <a:bodyPr/>
          <a:lstStyle/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Traditional </a:t>
            </a:r>
            <a:r>
              <a:rPr lang="en-US" sz="2000" dirty="0"/>
              <a:t>radio is static, </a:t>
            </a:r>
            <a:r>
              <a:rPr lang="en-US" sz="2000" u="sng" dirty="0"/>
              <a:t>one-way</a:t>
            </a:r>
            <a:r>
              <a:rPr lang="en-US" sz="2000" dirty="0"/>
              <a:t>, and lacks personalization. </a:t>
            </a:r>
            <a:endParaRPr lang="tr-TR" sz="2000" dirty="0" smtClean="0"/>
          </a:p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Listeners </a:t>
            </a:r>
            <a:r>
              <a:rPr lang="en-US" sz="2000" dirty="0"/>
              <a:t>have </a:t>
            </a:r>
            <a:r>
              <a:rPr lang="en-US" sz="2000" u="sng" dirty="0" smtClean="0"/>
              <a:t>limited</a:t>
            </a:r>
            <a:r>
              <a:rPr lang="tr-TR" sz="2000" u="sng" dirty="0" smtClean="0"/>
              <a:t> </a:t>
            </a:r>
            <a:r>
              <a:rPr lang="en-US" sz="2000" u="sng" dirty="0" smtClean="0"/>
              <a:t>control </a:t>
            </a:r>
            <a:r>
              <a:rPr lang="en-US" sz="2000" dirty="0"/>
              <a:t>over what they </a:t>
            </a:r>
            <a:r>
              <a:rPr lang="en-US" sz="2000" dirty="0" smtClean="0"/>
              <a:t>hear</a:t>
            </a:r>
            <a:r>
              <a:rPr lang="tr-TR" sz="2000" dirty="0" smtClean="0"/>
              <a:t>. </a:t>
            </a:r>
          </a:p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tr-TR" sz="2000" dirty="0" smtClean="0"/>
              <a:t>C</a:t>
            </a:r>
            <a:r>
              <a:rPr lang="en-US" sz="2000" dirty="0" err="1" smtClean="0"/>
              <a:t>ontent</a:t>
            </a:r>
            <a:r>
              <a:rPr lang="en-US" sz="2000" dirty="0" smtClean="0"/>
              <a:t> </a:t>
            </a:r>
            <a:r>
              <a:rPr lang="en-US" sz="2000" dirty="0"/>
              <a:t>creators face barriers to entry, such as high costs and complex </a:t>
            </a:r>
            <a:r>
              <a:rPr lang="en-US" sz="2000" dirty="0" smtClean="0"/>
              <a:t>broadcasting</a:t>
            </a:r>
            <a:r>
              <a:rPr lang="tr-TR" sz="2000" dirty="0" smtClean="0"/>
              <a:t> </a:t>
            </a:r>
            <a:r>
              <a:rPr lang="en-US" sz="2000" dirty="0" smtClean="0"/>
              <a:t>technology.</a:t>
            </a:r>
            <a:r>
              <a:rPr lang="tr-TR" sz="2000" dirty="0" smtClean="0"/>
              <a:t> </a:t>
            </a:r>
            <a:r>
              <a:rPr lang="tr-TR" sz="2000" dirty="0" err="1" smtClean="0"/>
              <a:t>Need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apply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radio</a:t>
            </a:r>
            <a:r>
              <a:rPr lang="tr-TR" sz="2000" dirty="0" smtClean="0"/>
              <a:t> </a:t>
            </a:r>
            <a:r>
              <a:rPr lang="tr-TR" sz="2000" dirty="0" err="1" smtClean="0"/>
              <a:t>companies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meet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high</a:t>
            </a:r>
            <a:r>
              <a:rPr lang="tr-TR" sz="2000" dirty="0" smtClean="0"/>
              <a:t> </a:t>
            </a:r>
            <a:r>
              <a:rPr lang="tr-TR" sz="2000" dirty="0" err="1" smtClean="0"/>
              <a:t>requirements</a:t>
            </a:r>
            <a:r>
              <a:rPr lang="tr-TR" sz="2000" dirty="0" smtClean="0"/>
              <a:t>.</a:t>
            </a:r>
          </a:p>
          <a:p>
            <a:pPr algn="l"/>
            <a:endParaRPr lang="tr-TR" sz="2000" dirty="0" smtClean="0"/>
          </a:p>
          <a:p>
            <a:pPr algn="l"/>
            <a:r>
              <a:rPr lang="en-US" sz="2000" dirty="0" smtClean="0"/>
              <a:t>In </a:t>
            </a:r>
            <a:r>
              <a:rPr lang="en-US" sz="2000" dirty="0"/>
              <a:t>a world where audiences crave interactivity, customization, and real-time engagement, </a:t>
            </a:r>
            <a:r>
              <a:rPr lang="en-US" sz="2000" dirty="0" smtClean="0"/>
              <a:t>radio</a:t>
            </a:r>
            <a:r>
              <a:rPr lang="tr-TR" sz="2000" dirty="0" smtClean="0"/>
              <a:t> </a:t>
            </a:r>
          </a:p>
          <a:p>
            <a:pPr algn="l"/>
            <a:r>
              <a:rPr lang="en-US" sz="2000" dirty="0" smtClean="0"/>
              <a:t>is </a:t>
            </a:r>
            <a:r>
              <a:rPr lang="en-US" sz="2000" dirty="0"/>
              <a:t>struggling to keep up with modern user expectations. </a:t>
            </a:r>
            <a:r>
              <a:rPr lang="tr-TR" sz="2000" dirty="0" err="1" smtClean="0"/>
              <a:t>Therefore</a:t>
            </a:r>
            <a:r>
              <a:rPr lang="tr-TR" sz="2000" dirty="0" smtClean="0"/>
              <a:t>, </a:t>
            </a:r>
            <a:r>
              <a:rPr lang="tr-TR" sz="2000" b="1" dirty="0" err="1" smtClean="0"/>
              <a:t>Fennec</a:t>
            </a:r>
            <a:r>
              <a:rPr lang="tr-TR" sz="2000" dirty="0" smtClean="0"/>
              <a:t> </a:t>
            </a:r>
            <a:r>
              <a:rPr lang="tr-TR" sz="2000" dirty="0" err="1" smtClean="0"/>
              <a:t>enters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party</a:t>
            </a:r>
            <a:r>
              <a:rPr lang="tr-TR" sz="2000" dirty="0" smtClean="0"/>
              <a:t>. </a:t>
            </a:r>
          </a:p>
          <a:p>
            <a:pPr algn="l"/>
            <a:endParaRPr lang="tr-TR" sz="2000" dirty="0"/>
          </a:p>
          <a:p>
            <a:pPr algn="l"/>
            <a:r>
              <a:rPr lang="en-US" sz="2000" dirty="0" smtClean="0"/>
              <a:t>There's </a:t>
            </a:r>
            <a:r>
              <a:rPr lang="en-US" sz="2000" dirty="0"/>
              <a:t>a need for a platform that allows users to both broadcast and listen, while </a:t>
            </a:r>
            <a:r>
              <a:rPr lang="en-US" sz="2000" dirty="0" smtClean="0"/>
              <a:t>incorporating</a:t>
            </a:r>
            <a:r>
              <a:rPr lang="tr-TR" sz="2000" dirty="0" smtClean="0"/>
              <a:t>, </a:t>
            </a:r>
          </a:p>
          <a:p>
            <a:pPr algn="l"/>
            <a:r>
              <a:rPr lang="tr-TR" sz="2000" dirty="0" smtClean="0"/>
              <a:t>popular </a:t>
            </a:r>
            <a:r>
              <a:rPr lang="tr-TR" sz="2000" dirty="0" err="1" smtClean="0"/>
              <a:t>and</a:t>
            </a:r>
            <a:r>
              <a:rPr lang="en-US" sz="2000" dirty="0" smtClean="0"/>
              <a:t> advanced </a:t>
            </a:r>
            <a:r>
              <a:rPr lang="en-US" sz="2000" dirty="0"/>
              <a:t>technology like AI to create an interactive, personalized </a:t>
            </a:r>
            <a:r>
              <a:rPr lang="en-US" sz="2000" dirty="0" smtClean="0"/>
              <a:t>radio</a:t>
            </a:r>
            <a:r>
              <a:rPr lang="tr-TR" sz="2000" dirty="0" smtClean="0"/>
              <a:t> </a:t>
            </a:r>
            <a:r>
              <a:rPr lang="en-US" sz="2000" dirty="0" smtClean="0"/>
              <a:t>experience.</a:t>
            </a:r>
            <a:endParaRPr lang="en-US" sz="20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4108">
            <a:off x="2609851" y="4435360"/>
            <a:ext cx="2381250" cy="238125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4"/>
          <a:srcRect b="8691"/>
          <a:stretch/>
        </p:blipFill>
        <p:spPr>
          <a:xfrm>
            <a:off x="7162800" y="4664391"/>
            <a:ext cx="2933700" cy="1923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671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Solution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529436" y="1528763"/>
            <a:ext cx="11154564" cy="5243511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User-Generated Broadcasts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Any user can easily create and host their </a:t>
            </a:r>
            <a:r>
              <a:rPr lang="en-US" sz="1600" u="sng" dirty="0">
                <a:solidFill>
                  <a:schemeClr val="tx1"/>
                </a:solidFill>
              </a:rPr>
              <a:t>own live radio </a:t>
            </a:r>
            <a:r>
              <a:rPr lang="en-US" sz="1600" dirty="0"/>
              <a:t>shows, removing traditional barriers to entry</a:t>
            </a:r>
            <a:r>
              <a:rPr lang="en-US" sz="1600" dirty="0" smtClean="0"/>
              <a:t>.</a:t>
            </a:r>
            <a:r>
              <a:rPr lang="tr-TR" sz="1600" dirty="0" smtClean="0"/>
              <a:t> No </a:t>
            </a:r>
            <a:r>
              <a:rPr lang="tr-TR" sz="1600" dirty="0" err="1" smtClean="0"/>
              <a:t>third</a:t>
            </a:r>
            <a:r>
              <a:rPr lang="tr-TR" sz="1600" dirty="0" err="1"/>
              <a:t>-</a:t>
            </a:r>
            <a:r>
              <a:rPr lang="tr-TR" sz="1600" dirty="0" err="1" smtClean="0"/>
              <a:t>party</a:t>
            </a:r>
            <a:r>
              <a:rPr lang="tr-TR" sz="1600" dirty="0" smtClean="0"/>
              <a:t> </a:t>
            </a:r>
            <a:r>
              <a:rPr lang="tr-TR" sz="1600" dirty="0" err="1" smtClean="0"/>
              <a:t>softwares</a:t>
            </a:r>
            <a:r>
              <a:rPr lang="tr-TR" sz="1600" dirty="0" smtClean="0"/>
              <a:t> </a:t>
            </a:r>
            <a:r>
              <a:rPr lang="tr-TR" sz="1600" dirty="0" err="1" smtClean="0"/>
              <a:t>are</a:t>
            </a:r>
            <a:r>
              <a:rPr lang="tr-TR" sz="1600" dirty="0" smtClean="0"/>
              <a:t> </a:t>
            </a:r>
            <a:r>
              <a:rPr lang="tr-TR" sz="1600" dirty="0" err="1" smtClean="0"/>
              <a:t>needed</a:t>
            </a:r>
            <a:r>
              <a:rPr lang="tr-TR" sz="1600" dirty="0" smtClean="0"/>
              <a:t> </a:t>
            </a:r>
            <a:r>
              <a:rPr lang="tr-TR" sz="1600" dirty="0" err="1" smtClean="0"/>
              <a:t>like</a:t>
            </a:r>
            <a:r>
              <a:rPr lang="tr-TR" sz="1600" dirty="0" smtClean="0"/>
              <a:t> OBS.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Interactive Listener Engagement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u="sng" dirty="0">
                <a:solidFill>
                  <a:schemeClr val="tx1"/>
                </a:solidFill>
              </a:rPr>
              <a:t>Real-time chat</a:t>
            </a:r>
            <a:r>
              <a:rPr lang="en-US" sz="1600" dirty="0"/>
              <a:t>, polls, and listener participation options allow hosts and audiences to </a:t>
            </a:r>
            <a:r>
              <a:rPr lang="en-US" sz="1600" u="sng" dirty="0">
                <a:solidFill>
                  <a:schemeClr val="tx1"/>
                </a:solidFill>
              </a:rPr>
              <a:t>connect and </a:t>
            </a:r>
            <a:r>
              <a:rPr lang="tr-TR" sz="1600" u="sng" dirty="0" smtClean="0">
                <a:solidFill>
                  <a:schemeClr val="tx1"/>
                </a:solidFill>
              </a:rPr>
              <a:t>talk</a:t>
            </a:r>
            <a:r>
              <a:rPr lang="en-US" sz="1600" u="sng" dirty="0" smtClean="0">
                <a:solidFill>
                  <a:schemeClr val="tx1"/>
                </a:solidFill>
              </a:rPr>
              <a:t> </a:t>
            </a:r>
            <a:r>
              <a:rPr lang="en-US" sz="1600" dirty="0"/>
              <a:t>during broadcasts</a:t>
            </a:r>
            <a:r>
              <a:rPr lang="en-US" sz="1600" dirty="0" smtClean="0"/>
              <a:t>.</a:t>
            </a:r>
            <a:endParaRPr lang="tr-TR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AI-Powered DJs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AI-driven broadcasters deliver personalized music, news, and content, adapting to listener preferences and </a:t>
            </a:r>
            <a:r>
              <a:rPr lang="en-US" sz="1600" dirty="0" smtClean="0"/>
              <a:t>moods</a:t>
            </a:r>
            <a:r>
              <a:rPr lang="tr-TR" sz="1600" dirty="0" smtClean="0"/>
              <a:t>. </a:t>
            </a:r>
            <a:r>
              <a:rPr lang="en-US" sz="1600" dirty="0" smtClean="0"/>
              <a:t>AI </a:t>
            </a:r>
            <a:r>
              <a:rPr lang="en-US" sz="1600" dirty="0"/>
              <a:t>DJs can alter playlists based on real-time feedback, polls, and listener moods, offering a more engaging </a:t>
            </a:r>
            <a:r>
              <a:rPr lang="en-US" sz="1600" dirty="0" smtClean="0"/>
              <a:t>experience</a:t>
            </a:r>
            <a:r>
              <a:rPr lang="tr-TR" sz="1600" dirty="0"/>
              <a:t> </a:t>
            </a:r>
            <a:r>
              <a:rPr lang="tr-TR" sz="1600" dirty="0" smtClean="0"/>
              <a:t>(</a:t>
            </a:r>
            <a:r>
              <a:rPr lang="tr-TR" sz="1600" dirty="0" err="1" smtClean="0"/>
              <a:t>Still</a:t>
            </a:r>
            <a:r>
              <a:rPr lang="tr-TR" sz="1600" dirty="0"/>
              <a:t> </a:t>
            </a:r>
            <a:r>
              <a:rPr lang="tr-TR" sz="1600" dirty="0" err="1" smtClean="0"/>
              <a:t>indefinite</a:t>
            </a:r>
            <a:r>
              <a:rPr lang="tr-TR" sz="1600" dirty="0" smtClean="0"/>
              <a:t> </a:t>
            </a:r>
            <a:r>
              <a:rPr lang="tr-TR" sz="1600" dirty="0" err="1" smtClean="0"/>
              <a:t>about</a:t>
            </a:r>
            <a:r>
              <a:rPr lang="tr-TR" sz="1600" dirty="0" smtClean="0"/>
              <a:t> </a:t>
            </a:r>
            <a:r>
              <a:rPr lang="tr-TR" sz="1600" dirty="0" err="1" smtClean="0"/>
              <a:t>custom</a:t>
            </a:r>
            <a:r>
              <a:rPr lang="tr-TR" sz="1600" dirty="0" smtClean="0"/>
              <a:t> AI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every</a:t>
            </a:r>
            <a:r>
              <a:rPr lang="tr-TR" sz="1600" dirty="0" smtClean="0"/>
              <a:t> </a:t>
            </a:r>
            <a:r>
              <a:rPr lang="tr-TR" sz="1600" dirty="0" err="1" smtClean="0"/>
              <a:t>user</a:t>
            </a:r>
            <a:r>
              <a:rPr lang="tr-TR" sz="1600" dirty="0" smtClean="0"/>
              <a:t> </a:t>
            </a:r>
            <a:r>
              <a:rPr lang="tr-TR" sz="1600" dirty="0" err="1" smtClean="0"/>
              <a:t>or</a:t>
            </a:r>
            <a:r>
              <a:rPr lang="tr-TR" sz="1600" dirty="0" smtClean="0"/>
              <a:t> </a:t>
            </a:r>
            <a:r>
              <a:rPr lang="tr-TR" sz="1600" dirty="0" err="1" smtClean="0"/>
              <a:t>specific</a:t>
            </a:r>
            <a:r>
              <a:rPr lang="tr-TR" sz="1600" dirty="0" smtClean="0"/>
              <a:t>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less</a:t>
            </a:r>
            <a:r>
              <a:rPr lang="tr-TR" sz="1600" dirty="0" smtClean="0"/>
              <a:t> </a:t>
            </a:r>
            <a:r>
              <a:rPr lang="tr-TR" sz="1600" dirty="0" err="1" smtClean="0"/>
              <a:t>AIs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differrent</a:t>
            </a:r>
            <a:r>
              <a:rPr lang="tr-TR" sz="1600" dirty="0" smtClean="0"/>
              <a:t> </a:t>
            </a:r>
            <a:r>
              <a:rPr lang="tr-TR" sz="1600" dirty="0" err="1" smtClean="0"/>
              <a:t>groups</a:t>
            </a:r>
            <a:r>
              <a:rPr lang="tr-TR" sz="1600" dirty="0" smtClean="0"/>
              <a:t>).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1600" b="1" dirty="0" smtClean="0"/>
              <a:t>Chat </a:t>
            </a:r>
            <a:r>
              <a:rPr lang="tr-TR" sz="1600" b="1" dirty="0" err="1" smtClean="0"/>
              <a:t>Rooms</a:t>
            </a:r>
            <a:endParaRPr lang="tr-TR" sz="1600" b="1" dirty="0"/>
          </a:p>
          <a:p>
            <a:pPr marL="139700" indent="0" algn="l"/>
            <a:r>
              <a:rPr lang="tr-TR" sz="1600" dirty="0"/>
              <a:t> </a:t>
            </a:r>
            <a:r>
              <a:rPr lang="tr-TR" sz="1600" dirty="0" smtClean="0"/>
              <a:t>     </a:t>
            </a:r>
            <a:r>
              <a:rPr lang="tr-TR" sz="1600" dirty="0" err="1" smtClean="0"/>
              <a:t>Public</a:t>
            </a:r>
            <a:r>
              <a:rPr lang="tr-TR" sz="1600" dirty="0" smtClean="0"/>
              <a:t> </a:t>
            </a:r>
            <a:r>
              <a:rPr lang="tr-TR" sz="1600" dirty="0" err="1" smtClean="0"/>
              <a:t>places</a:t>
            </a:r>
            <a:r>
              <a:rPr lang="tr-TR" sz="1600" dirty="0" smtClean="0"/>
              <a:t> </a:t>
            </a:r>
            <a:r>
              <a:rPr lang="tr-TR" sz="1600" dirty="0" err="1" smtClean="0"/>
              <a:t>where</a:t>
            </a:r>
            <a:r>
              <a:rPr lang="tr-TR" sz="1600" dirty="0" smtClean="0"/>
              <a:t> </a:t>
            </a:r>
            <a:r>
              <a:rPr lang="tr-TR" sz="1600" dirty="0" err="1" smtClean="0"/>
              <a:t>people</a:t>
            </a:r>
            <a:r>
              <a:rPr lang="tr-TR" sz="1600" dirty="0" smtClean="0"/>
              <a:t> can talk </a:t>
            </a:r>
            <a:r>
              <a:rPr lang="tr-TR" sz="1600" dirty="0" err="1" smtClean="0"/>
              <a:t>with</a:t>
            </a:r>
            <a:r>
              <a:rPr lang="tr-TR" sz="1600" dirty="0" smtClean="0"/>
              <a:t> </a:t>
            </a:r>
            <a:r>
              <a:rPr lang="tr-TR" sz="1600" dirty="0" err="1" smtClean="0"/>
              <a:t>each</a:t>
            </a:r>
            <a:r>
              <a:rPr lang="tr-TR" sz="1600" dirty="0" smtClean="0"/>
              <a:t> </a:t>
            </a:r>
            <a:r>
              <a:rPr lang="tr-TR" sz="1600" dirty="0" err="1" smtClean="0"/>
              <a:t>other</a:t>
            </a:r>
            <a:r>
              <a:rPr lang="tr-TR" sz="1600" dirty="0" smtClean="0"/>
              <a:t>.</a:t>
            </a:r>
          </a:p>
          <a:p>
            <a:pPr marL="139700" indent="0" algn="l"/>
            <a:endParaRPr lang="tr-TR" sz="1600" dirty="0"/>
          </a:p>
          <a:p>
            <a:pPr marL="139700" indent="0" algn="l"/>
            <a:endParaRPr lang="en-US" sz="1334" dirty="0"/>
          </a:p>
          <a:p>
            <a:pPr algn="l"/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Unvan 1"/>
          <p:cNvSpPr>
            <a:spLocks noGrp="1"/>
          </p:cNvSpPr>
          <p:nvPr>
            <p:ph type="title"/>
          </p:nvPr>
        </p:nvSpPr>
        <p:spPr>
          <a:xfrm>
            <a:off x="529436" y="75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	</a:t>
            </a:r>
            <a:r>
              <a:rPr lang="tr-TR" sz="2800" dirty="0" smtClean="0"/>
              <a:t>+ </a:t>
            </a:r>
            <a:r>
              <a:rPr lang="tr-TR" sz="2800" dirty="0" err="1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258945" y="1214068"/>
            <a:ext cx="11379200" cy="1102149"/>
          </a:xfrm>
        </p:spPr>
        <p:txBody>
          <a:bodyPr/>
          <a:lstStyle/>
          <a:p>
            <a:pPr algn="l"/>
            <a:r>
              <a:rPr lang="tr-TR" dirty="0" smtClean="0"/>
              <a:t>	</a:t>
            </a:r>
            <a:r>
              <a:rPr lang="en-US" dirty="0" smtClean="0"/>
              <a:t>However, we are aware of the fact that </a:t>
            </a:r>
            <a:r>
              <a:rPr lang="en-US" u="sng" dirty="0" smtClean="0"/>
              <a:t>radio is not our main competition </a:t>
            </a:r>
            <a:r>
              <a:rPr lang="en-US" dirty="0" smtClean="0"/>
              <a:t>as it is already losing </a:t>
            </a:r>
            <a:r>
              <a:rPr lang="en-US" dirty="0" smtClean="0"/>
              <a:t>interest</a:t>
            </a:r>
            <a:r>
              <a:rPr lang="tr-TR" dirty="0" smtClean="0"/>
              <a:t>,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trying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modernize </a:t>
            </a:r>
            <a:r>
              <a:rPr lang="tr-TR" dirty="0" err="1" smtClean="0"/>
              <a:t>radio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revive</a:t>
            </a:r>
            <a:r>
              <a:rPr lang="tr-TR" dirty="0" smtClean="0"/>
              <a:t> it</a:t>
            </a:r>
            <a:r>
              <a:rPr lang="en-US" dirty="0" smtClean="0"/>
              <a:t>. </a:t>
            </a:r>
            <a:r>
              <a:rPr lang="en-US" dirty="0" smtClean="0"/>
              <a:t>Our main competitions are live broadcasting platforms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twitch logo png, twitch icon transparent png 18930502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" y="1831920"/>
            <a:ext cx="3189124" cy="31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ck - Live Streaming on the App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18961" r="33498" b="19245"/>
          <a:stretch/>
        </p:blipFill>
        <p:spPr bwMode="auto">
          <a:xfrm>
            <a:off x="1461882" y="4074160"/>
            <a:ext cx="2144918" cy="2064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Youtube logo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53" y="3048000"/>
            <a:ext cx="1901156" cy="13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 Başlık 3"/>
          <p:cNvSpPr txBox="1">
            <a:spLocks/>
          </p:cNvSpPr>
          <p:nvPr/>
        </p:nvSpPr>
        <p:spPr>
          <a:xfrm>
            <a:off x="5232401" y="2491484"/>
            <a:ext cx="1883428" cy="34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133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err="1" smtClean="0"/>
              <a:t>Twitch</a:t>
            </a: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err="1" smtClean="0"/>
              <a:t>Kick</a:t>
            </a: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smtClean="0"/>
              <a:t>Youtube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kern="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err="1" smtClean="0"/>
              <a:t>Tiktok</a:t>
            </a: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err="1" smtClean="0"/>
              <a:t>Instagram</a:t>
            </a:r>
            <a:endParaRPr lang="tr-TR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kern="0" dirty="0" err="1" smtClean="0"/>
              <a:t>Twitter</a:t>
            </a:r>
            <a:endParaRPr lang="en-US" kern="0" dirty="0"/>
          </a:p>
        </p:txBody>
      </p:sp>
      <p:sp>
        <p:nvSpPr>
          <p:cNvPr id="3" name="Sağ Ayraç 2"/>
          <p:cNvSpPr/>
          <p:nvPr/>
        </p:nvSpPr>
        <p:spPr>
          <a:xfrm>
            <a:off x="7142480" y="2570480"/>
            <a:ext cx="711200" cy="15849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lt Başlık 3"/>
          <p:cNvSpPr txBox="1">
            <a:spLocks/>
          </p:cNvSpPr>
          <p:nvPr/>
        </p:nvSpPr>
        <p:spPr>
          <a:xfrm>
            <a:off x="7880331" y="3139440"/>
            <a:ext cx="2722880" cy="278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133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l"/>
            <a:r>
              <a:rPr lang="en-US" kern="0" dirty="0" smtClean="0"/>
              <a:t>Main competitors</a:t>
            </a:r>
            <a:endParaRPr lang="tr-TR" kern="0" dirty="0" smtClean="0"/>
          </a:p>
          <a:p>
            <a:pPr marL="139700" indent="0" algn="l"/>
            <a:endParaRPr lang="tr-TR" kern="0" dirty="0"/>
          </a:p>
          <a:p>
            <a:pPr marL="139700" indent="0" algn="l"/>
            <a:endParaRPr lang="tr-TR" kern="0" dirty="0" smtClean="0"/>
          </a:p>
          <a:p>
            <a:pPr marL="139700" indent="0" algn="l"/>
            <a:endParaRPr lang="tr-TR" kern="0" dirty="0"/>
          </a:p>
          <a:p>
            <a:pPr marL="139700" indent="0" algn="l"/>
            <a:r>
              <a:rPr lang="tr-TR" kern="0" dirty="0" err="1" smtClean="0"/>
              <a:t>Potential</a:t>
            </a:r>
            <a:r>
              <a:rPr lang="tr-TR" kern="0" dirty="0" smtClean="0"/>
              <a:t> </a:t>
            </a:r>
            <a:r>
              <a:rPr lang="tr-TR" kern="0" dirty="0" err="1" smtClean="0"/>
              <a:t>competitors</a:t>
            </a:r>
            <a:r>
              <a:rPr lang="tr-TR" kern="0" dirty="0" smtClean="0"/>
              <a:t> </a:t>
            </a:r>
            <a:endParaRPr lang="en-US" kern="0" dirty="0"/>
          </a:p>
        </p:txBody>
      </p:sp>
      <p:sp>
        <p:nvSpPr>
          <p:cNvPr id="11" name="Sağ Ayraç 10"/>
          <p:cNvSpPr/>
          <p:nvPr/>
        </p:nvSpPr>
        <p:spPr>
          <a:xfrm>
            <a:off x="7242621" y="4084320"/>
            <a:ext cx="711200" cy="15849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7862" y="71364"/>
            <a:ext cx="11154564" cy="891600"/>
          </a:xfrm>
        </p:spPr>
        <p:txBody>
          <a:bodyPr/>
          <a:lstStyle/>
          <a:p>
            <a:pPr algn="l"/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5" name="Alt Başlık 3"/>
          <p:cNvSpPr>
            <a:spLocks noGrp="1"/>
          </p:cNvSpPr>
          <p:nvPr>
            <p:ph type="subTitle" idx="1"/>
          </p:nvPr>
        </p:nvSpPr>
        <p:spPr>
          <a:xfrm>
            <a:off x="193963" y="756294"/>
            <a:ext cx="10106863" cy="1102149"/>
          </a:xfrm>
        </p:spPr>
        <p:txBody>
          <a:bodyPr/>
          <a:lstStyle/>
          <a:p>
            <a:pPr algn="l"/>
            <a:r>
              <a:rPr lang="tr-TR" dirty="0" smtClean="0"/>
              <a:t>	</a:t>
            </a:r>
            <a:r>
              <a:rPr lang="tr-TR" dirty="0" err="1" smtClean="0"/>
              <a:t>Additionally</a:t>
            </a:r>
            <a:r>
              <a:rPr lang="tr-TR" dirty="0" smtClean="0"/>
              <a:t>,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smaller</a:t>
            </a:r>
            <a:r>
              <a:rPr lang="tr-TR" dirty="0" smtClean="0"/>
              <a:t> </a:t>
            </a:r>
            <a:r>
              <a:rPr lang="tr-TR" dirty="0" err="1" smtClean="0"/>
              <a:t>live</a:t>
            </a:r>
            <a:r>
              <a:rPr lang="tr-TR" dirty="0" smtClean="0"/>
              <a:t>-video </a:t>
            </a:r>
            <a:r>
              <a:rPr lang="tr-TR" dirty="0" err="1" smtClean="0"/>
              <a:t>platforms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still</a:t>
            </a:r>
            <a:r>
              <a:rPr lang="tr-TR" dirty="0" smtClean="0"/>
              <a:t> </a:t>
            </a:r>
            <a:r>
              <a:rPr lang="tr-TR" dirty="0" err="1" smtClean="0"/>
              <a:t>compete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whales</a:t>
            </a:r>
            <a:r>
              <a:rPr lang="tr-TR" dirty="0" smtClean="0"/>
              <a:t>.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want</a:t>
            </a:r>
            <a:r>
              <a:rPr lang="tr-TR" dirty="0" smtClean="0"/>
              <a:t> start </a:t>
            </a:r>
            <a:r>
              <a:rPr lang="tr-TR" dirty="0" err="1" smtClean="0"/>
              <a:t>small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move</a:t>
            </a:r>
            <a:r>
              <a:rPr lang="tr-TR" dirty="0" smtClean="0"/>
              <a:t> </a:t>
            </a:r>
            <a:r>
              <a:rPr lang="tr-TR" dirty="0" err="1" smtClean="0"/>
              <a:t>forward</a:t>
            </a:r>
            <a:r>
              <a:rPr lang="tr-TR" dirty="0" smtClean="0"/>
              <a:t>.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below</a:t>
            </a:r>
            <a:r>
              <a:rPr lang="tr-TR" dirty="0" smtClean="0"/>
              <a:t> </a:t>
            </a:r>
            <a:r>
              <a:rPr lang="tr-TR" dirty="0" err="1" smtClean="0"/>
              <a:t>statistics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u="sng" dirty="0" err="1" smtClean="0"/>
              <a:t>monthly</a:t>
            </a:r>
            <a:r>
              <a:rPr lang="tr-TR" u="sng" dirty="0"/>
              <a:t> </a:t>
            </a:r>
            <a:r>
              <a:rPr lang="tr-TR" dirty="0"/>
              <a:t>(https://</a:t>
            </a:r>
            <a:r>
              <a:rPr lang="tr-TR" dirty="0" smtClean="0"/>
              <a:t>streamscharts.com/platforms).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Alt Başlık 3"/>
          <p:cNvSpPr txBox="1">
            <a:spLocks/>
          </p:cNvSpPr>
          <p:nvPr/>
        </p:nvSpPr>
        <p:spPr>
          <a:xfrm>
            <a:off x="193963" y="1975388"/>
            <a:ext cx="11379200" cy="421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133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867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NimoTV</a:t>
            </a:r>
            <a:r>
              <a:rPr lang="tr-TR" sz="2000" b="1" kern="0" dirty="0" smtClean="0"/>
              <a:t>:</a:t>
            </a:r>
            <a:r>
              <a:rPr lang="tr-TR" sz="2000" kern="0" dirty="0" smtClean="0"/>
              <a:t>   		</a:t>
            </a:r>
            <a:r>
              <a:rPr lang="en-US" sz="2000" dirty="0" smtClean="0"/>
              <a:t>60569</a:t>
            </a:r>
            <a:r>
              <a:rPr lang="tr-TR" sz="2000" dirty="0" smtClean="0"/>
              <a:t> </a:t>
            </a:r>
            <a:r>
              <a:rPr lang="tr-TR" sz="2000" dirty="0" err="1" smtClean="0"/>
              <a:t>viewers</a:t>
            </a:r>
            <a:r>
              <a:rPr lang="tr-TR" sz="2000" dirty="0" smtClean="0"/>
              <a:t>,    300 </a:t>
            </a:r>
            <a:r>
              <a:rPr lang="tr-TR" sz="2000" dirty="0" err="1" smtClean="0"/>
              <a:t>live</a:t>
            </a:r>
            <a:r>
              <a:rPr lang="tr-TR" sz="2000" dirty="0" smtClean="0"/>
              <a:t> </a:t>
            </a:r>
            <a:r>
              <a:rPr lang="tr-TR" sz="2000" dirty="0" err="1" smtClean="0"/>
              <a:t>channels</a:t>
            </a:r>
            <a:r>
              <a:rPr lang="tr-TR" sz="2000" dirty="0" smtClean="0"/>
              <a:t>,  	%84 </a:t>
            </a:r>
            <a:r>
              <a:rPr lang="tr-TR" sz="2000" dirty="0" err="1" smtClean="0"/>
              <a:t>Vietnamese</a:t>
            </a:r>
            <a:endParaRPr lang="tr-TR" sz="20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dirty="0" err="1" smtClean="0"/>
              <a:t>Trovo</a:t>
            </a:r>
            <a:r>
              <a:rPr lang="tr-TR" sz="2000" b="1" dirty="0" smtClean="0"/>
              <a:t>: </a:t>
            </a:r>
            <a:r>
              <a:rPr lang="tr-TR" sz="2000" kern="0" dirty="0" smtClean="0"/>
              <a:t>      		8457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     497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 	%83 Russian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Rumble</a:t>
            </a:r>
            <a:r>
              <a:rPr lang="tr-TR" sz="2000" kern="0" dirty="0" smtClean="0"/>
              <a:t>:     	25507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   214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 	</a:t>
            </a:r>
            <a:r>
              <a:rPr lang="tr-TR" sz="2000" kern="0" dirty="0" err="1" smtClean="0"/>
              <a:t>mostly</a:t>
            </a:r>
            <a:r>
              <a:rPr lang="tr-TR" sz="2000" kern="0" dirty="0" smtClean="0"/>
              <a:t> English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Bigo</a:t>
            </a:r>
            <a:r>
              <a:rPr lang="tr-TR" sz="2000" kern="0" dirty="0" smtClean="0"/>
              <a:t> </a:t>
            </a:r>
            <a:r>
              <a:rPr lang="tr-TR" sz="2000" b="1" kern="0" dirty="0" smtClean="0"/>
              <a:t>LIVE</a:t>
            </a:r>
            <a:r>
              <a:rPr lang="tr-TR" sz="2000" kern="0" dirty="0" smtClean="0"/>
              <a:t>: 		1345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     91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  	</a:t>
            </a:r>
            <a:r>
              <a:rPr lang="tr-TR" sz="2000" kern="0" dirty="0" err="1" smtClean="0"/>
              <a:t>mostly</a:t>
            </a:r>
            <a:r>
              <a:rPr lang="tr-TR" sz="2000" kern="0" dirty="0" smtClean="0"/>
              <a:t> English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AfreecaTV</a:t>
            </a:r>
            <a:r>
              <a:rPr lang="tr-TR" sz="2000" kern="0" dirty="0" smtClean="0"/>
              <a:t>: 	48529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  1080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	%100 </a:t>
            </a:r>
            <a:r>
              <a:rPr lang="tr-TR" sz="2000" kern="0" dirty="0" err="1" smtClean="0"/>
              <a:t>Korean</a:t>
            </a: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Naver’s</a:t>
            </a:r>
            <a:r>
              <a:rPr lang="tr-TR" sz="2000" b="1" kern="0" dirty="0" smtClean="0"/>
              <a:t> CHZZK</a:t>
            </a:r>
            <a:r>
              <a:rPr lang="tr-TR" sz="2000" kern="0" dirty="0" smtClean="0"/>
              <a:t>:    125 925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 4041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	%100 </a:t>
            </a:r>
            <a:r>
              <a:rPr lang="tr-TR" sz="2000" kern="0" dirty="0" err="1" smtClean="0"/>
              <a:t>Korean</a:t>
            </a: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smtClean="0"/>
              <a:t>SOOP</a:t>
            </a:r>
            <a:r>
              <a:rPr lang="tr-TR" sz="2000" kern="0" dirty="0" smtClean="0"/>
              <a:t>: 		3808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	  50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	%92 </a:t>
            </a:r>
            <a:r>
              <a:rPr lang="tr-TR" sz="2000" kern="0" dirty="0" err="1" smtClean="0"/>
              <a:t>Thai</a:t>
            </a: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tr-TR" sz="2000" kern="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tr-TR" sz="2000" b="1" kern="0" dirty="0" err="1" smtClean="0"/>
              <a:t>SteamTV</a:t>
            </a:r>
            <a:r>
              <a:rPr lang="tr-TR" sz="2000" kern="0" dirty="0" smtClean="0"/>
              <a:t>: 		34765 </a:t>
            </a:r>
            <a:r>
              <a:rPr lang="tr-TR" sz="2000" kern="0" dirty="0" err="1" smtClean="0"/>
              <a:t>viewers</a:t>
            </a:r>
            <a:r>
              <a:rPr lang="tr-TR" sz="2000" kern="0" dirty="0" smtClean="0"/>
              <a:t>, 	  213 </a:t>
            </a:r>
            <a:r>
              <a:rPr lang="tr-TR" sz="2000" kern="0" dirty="0" err="1" smtClean="0"/>
              <a:t>live</a:t>
            </a:r>
            <a:r>
              <a:rPr lang="tr-TR" sz="2000" kern="0" dirty="0" smtClean="0"/>
              <a:t> </a:t>
            </a:r>
            <a:r>
              <a:rPr lang="tr-TR" sz="2000" kern="0" dirty="0" err="1" smtClean="0"/>
              <a:t>channels</a:t>
            </a:r>
            <a:r>
              <a:rPr lang="tr-TR" sz="2000" kern="0" dirty="0" smtClean="0"/>
              <a:t>, 	%100 English</a:t>
            </a:r>
            <a:endParaRPr lang="en-US" sz="2000" kern="0" dirty="0"/>
          </a:p>
        </p:txBody>
      </p:sp>
      <p:sp>
        <p:nvSpPr>
          <p:cNvPr id="13" name="Google Shape;197;p26"/>
          <p:cNvSpPr/>
          <p:nvPr/>
        </p:nvSpPr>
        <p:spPr>
          <a:xfrm rot="16200000" flipV="1">
            <a:off x="314512" y="4392500"/>
            <a:ext cx="4879946" cy="45719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97;p26"/>
          <p:cNvSpPr/>
          <p:nvPr/>
        </p:nvSpPr>
        <p:spPr>
          <a:xfrm rot="16200000" flipV="1">
            <a:off x="2492483" y="4392499"/>
            <a:ext cx="4879946" cy="45719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97;p26"/>
          <p:cNvSpPr/>
          <p:nvPr/>
        </p:nvSpPr>
        <p:spPr>
          <a:xfrm rot="16200000" flipV="1">
            <a:off x="4925971" y="4392498"/>
            <a:ext cx="4879946" cy="45719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97;p26"/>
          <p:cNvSpPr/>
          <p:nvPr/>
        </p:nvSpPr>
        <p:spPr>
          <a:xfrm rot="10800000">
            <a:off x="314511" y="1975383"/>
            <a:ext cx="11480092" cy="45719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Nimo TV Logo PNG Vector (PDF)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62" y="2022424"/>
            <a:ext cx="402058" cy="37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on request: trovo-live · Issue #17600 · FortAwesome/Font-Awesome ·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58" y="2615868"/>
            <a:ext cx="406762" cy="38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umble color icon in PNG, 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884" y="3115741"/>
            <a:ext cx="517310" cy="5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o Live Logo PNG Vector (PDF) Free Downloa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41" y="3749996"/>
            <a:ext cx="393210" cy="48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아프리카TV - AfreecaTV - Google Play'de Uygulamal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58" y="4410785"/>
            <a:ext cx="400371" cy="4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치지직 – CHZZK - Apps on Google Pl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4" name="Picture 16" descr="Voor degenen die Koreaanse streamers willen kijken : r/eternalretur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664" y="4990463"/>
            <a:ext cx="447972" cy="4479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Play'de SOOP Global Android Uygulamaları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41" y="5555380"/>
            <a:ext cx="476703" cy="4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sya:Steam icon logo.svg - Vikipedi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80" y="6197420"/>
            <a:ext cx="459731" cy="4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8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9436" y="397164"/>
            <a:ext cx="11154564" cy="891600"/>
          </a:xfrm>
        </p:spPr>
        <p:txBody>
          <a:bodyPr/>
          <a:lstStyle/>
          <a:p>
            <a:pPr algn="l"/>
            <a:r>
              <a:rPr lang="tr-TR" dirty="0" smtClean="0"/>
              <a:t>Market </a:t>
            </a: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38" y="1371247"/>
            <a:ext cx="8138160" cy="458347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891" y="157164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lt Başlık 3"/>
          <p:cNvSpPr>
            <a:spLocks noGrp="1"/>
          </p:cNvSpPr>
          <p:nvPr>
            <p:ph type="subTitle" idx="1"/>
          </p:nvPr>
        </p:nvSpPr>
        <p:spPr>
          <a:xfrm>
            <a:off x="529436" y="5954720"/>
            <a:ext cx="11154564" cy="628960"/>
          </a:xfrm>
        </p:spPr>
        <p:txBody>
          <a:bodyPr/>
          <a:lstStyle/>
          <a:p>
            <a:r>
              <a:rPr lang="tr-TR" dirty="0" smtClean="0"/>
              <a:t>Global </a:t>
            </a:r>
          </a:p>
          <a:p>
            <a:r>
              <a:rPr lang="tr-TR" dirty="0" smtClean="0"/>
              <a:t>(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twitchtracker.com/statistics</a:t>
            </a:r>
            <a:r>
              <a:rPr lang="tr-T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rmal Conference Style Presentation by Slidesgo">
  <a:themeElements>
    <a:clrScheme name="Simple Light">
      <a:dk1>
        <a:srgbClr val="BB921B"/>
      </a:dk1>
      <a:lt1>
        <a:srgbClr val="0A0A08"/>
      </a:lt1>
      <a:dk2>
        <a:srgbClr val="FAF3E1"/>
      </a:dk2>
      <a:lt2>
        <a:srgbClr val="906E00"/>
      </a:lt2>
      <a:accent1>
        <a:srgbClr val="D1B254"/>
      </a:accent1>
      <a:accent2>
        <a:srgbClr val="AC5E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3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573</Words>
  <Application>Microsoft Office PowerPoint</Application>
  <PresentationFormat>Geniş ekran</PresentationFormat>
  <Paragraphs>152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IBM Plex Sans Hebrew</vt:lpstr>
      <vt:lpstr>Lato</vt:lpstr>
      <vt:lpstr>Libre Baskerville</vt:lpstr>
      <vt:lpstr>Raleway</vt:lpstr>
      <vt:lpstr>Wingdings</vt:lpstr>
      <vt:lpstr>Office Teması</vt:lpstr>
      <vt:lpstr>Formal Conference Style Presentation by Slidesgo</vt:lpstr>
      <vt:lpstr>CS491- 492 Progress Meeting 1</vt:lpstr>
      <vt:lpstr>Table of Contents</vt:lpstr>
      <vt:lpstr>Introduction</vt:lpstr>
      <vt:lpstr>Team</vt:lpstr>
      <vt:lpstr>Problem</vt:lpstr>
      <vt:lpstr>Solution</vt:lpstr>
      <vt:lpstr>Competition</vt:lpstr>
      <vt:lpstr>Competition</vt:lpstr>
      <vt:lpstr>Market Opportunity</vt:lpstr>
      <vt:lpstr>Market Opportunity</vt:lpstr>
      <vt:lpstr>Market Opportunity</vt:lpstr>
      <vt:lpstr>Market Opportunity</vt:lpstr>
      <vt:lpstr>Market Opportunity !</vt:lpstr>
      <vt:lpstr>Market Opportunity !!</vt:lpstr>
      <vt:lpstr>Business Model</vt:lpstr>
      <vt:lpstr>Go-to Market Strategy</vt:lpstr>
      <vt:lpstr>Roadmap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CS491-492 Progress Meeting 1</dc:title>
  <dc:creator>Bediha ŞAHİN BAŞARAN</dc:creator>
  <cp:lastModifiedBy>Bediha ŞAHİN BAŞARAN</cp:lastModifiedBy>
  <cp:revision>23</cp:revision>
  <dcterms:created xsi:type="dcterms:W3CDTF">2024-10-15T21:24:22Z</dcterms:created>
  <dcterms:modified xsi:type="dcterms:W3CDTF">2024-10-16T13:12:56Z</dcterms:modified>
</cp:coreProperties>
</file>